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jpg" ContentType="image/jpg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000241" y="10222075"/>
            <a:ext cx="658495" cy="139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10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6.xml"/><Relationship Id="rId3" Type="http://schemas.openxmlformats.org/officeDocument/2006/relationships/slide" Target="slide7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1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6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7142" y="4015221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77142" y="4317037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66728" y="258039"/>
            <a:ext cx="6732905" cy="7606665"/>
          </a:xfrm>
          <a:prstGeom prst="rect">
            <a:avLst/>
          </a:prstGeom>
        </p:spPr>
        <p:txBody>
          <a:bodyPr wrap="square" lIns="0" tIns="3810" rIns="0" bIns="0" rtlCol="0" vert="horz">
            <a:spAutoFit/>
          </a:bodyPr>
          <a:lstStyle/>
          <a:p>
            <a:pPr marL="105410" marR="234950">
              <a:lnSpc>
                <a:spcPct val="103499"/>
              </a:lnSpc>
              <a:spcBef>
                <a:spcPts val="30"/>
              </a:spcBef>
            </a:pP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DayCounter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application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uses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switch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count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days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month.  This statement is part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countDays()</a:t>
            </a:r>
            <a:r>
              <a:rPr dirty="0" sz="1450" spc="-4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 in lines 15–42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Listing 4.2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algn="just" marL="90170" marR="86995">
              <a:lnSpc>
                <a:spcPct val="103499"/>
              </a:lnSpc>
              <a:spcBef>
                <a:spcPts val="100"/>
              </a:spcBef>
            </a:pP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countDays()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has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two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int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5">
                <a:latin typeface="Times New Roman"/>
                <a:cs typeface="Times New Roman"/>
              </a:rPr>
              <a:t>arguments: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month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year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number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days is stored in the </a:t>
            </a:r>
            <a:r>
              <a:rPr dirty="0" sz="1450" spc="-15">
                <a:latin typeface="Courier New"/>
                <a:cs typeface="Courier New"/>
              </a:rPr>
              <a:t>count</a:t>
            </a:r>
            <a:r>
              <a:rPr dirty="0" sz="1450" spc="-32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variable, which is given an initial value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–1 that is replaced  by the correct count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later.</a:t>
            </a:r>
            <a:endParaRPr sz="1450">
              <a:latin typeface="Times New Roman"/>
              <a:cs typeface="Times New Roman"/>
            </a:endParaRPr>
          </a:p>
          <a:p>
            <a:pPr marL="90170" marR="262255">
              <a:lnSpc>
                <a:spcPct val="109700"/>
              </a:lnSpc>
              <a:spcBef>
                <a:spcPts val="345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switch </a:t>
            </a:r>
            <a:r>
              <a:rPr dirty="0" sz="1450" spc="-10">
                <a:latin typeface="Times New Roman"/>
                <a:cs typeface="Times New Roman"/>
              </a:rPr>
              <a:t>statement that begins on line 17 uses </a:t>
            </a:r>
            <a:r>
              <a:rPr dirty="0" sz="1450" spc="-15">
                <a:latin typeface="Courier New"/>
                <a:cs typeface="Courier New"/>
              </a:rPr>
              <a:t>month </a:t>
            </a:r>
            <a:r>
              <a:rPr dirty="0" sz="1450" spc="-10">
                <a:latin typeface="Times New Roman"/>
                <a:cs typeface="Times New Roman"/>
              </a:rPr>
              <a:t>as its conditional value.  The number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days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month is easy to determine for </a:t>
            </a:r>
            <a:r>
              <a:rPr dirty="0" sz="1450" spc="-35">
                <a:latin typeface="Times New Roman"/>
                <a:cs typeface="Times New Roman"/>
              </a:rPr>
              <a:t>11 </a:t>
            </a:r>
            <a:r>
              <a:rPr dirty="0" sz="1450" spc="-10">
                <a:latin typeface="Times New Roman"/>
                <a:cs typeface="Times New Roman"/>
              </a:rPr>
              <a:t>months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25">
                <a:latin typeface="Times New Roman"/>
                <a:cs typeface="Times New Roman"/>
              </a:rPr>
              <a:t>year.</a:t>
            </a:r>
            <a:r>
              <a:rPr dirty="0" sz="1450" spc="155">
                <a:latin typeface="Times New Roman"/>
                <a:cs typeface="Times New Roman"/>
              </a:rPr>
              <a:t> </a:t>
            </a:r>
            <a:r>
              <a:rPr dirty="0" sz="1450" spc="-20">
                <a:latin typeface="Times New Roman"/>
                <a:cs typeface="Times New Roman"/>
              </a:rPr>
              <a:t>January,</a:t>
            </a:r>
            <a:endParaRPr sz="1450">
              <a:latin typeface="Times New Roman"/>
              <a:cs typeface="Times New Roman"/>
            </a:endParaRPr>
          </a:p>
          <a:p>
            <a:pPr marL="90170" marR="99060">
              <a:lnSpc>
                <a:spcPts val="1660"/>
              </a:lnSpc>
              <a:spcBef>
                <a:spcPts val="40"/>
              </a:spcBef>
            </a:pPr>
            <a:r>
              <a:rPr dirty="0" sz="1450" spc="-10">
                <a:latin typeface="Times New Roman"/>
                <a:cs typeface="Times New Roman"/>
              </a:rPr>
              <a:t>March, </a:t>
            </a:r>
            <a:r>
              <a:rPr dirty="0" sz="1450" spc="-35">
                <a:latin typeface="Times New Roman"/>
                <a:cs typeface="Times New Roman"/>
              </a:rPr>
              <a:t>May, </a:t>
            </a:r>
            <a:r>
              <a:rPr dirty="0" sz="1450" spc="-25">
                <a:latin typeface="Times New Roman"/>
                <a:cs typeface="Times New Roman"/>
              </a:rPr>
              <a:t>July, </a:t>
            </a:r>
            <a:r>
              <a:rPr dirty="0" sz="1450" spc="-10">
                <a:latin typeface="Times New Roman"/>
                <a:cs typeface="Times New Roman"/>
              </a:rPr>
              <a:t>August, </a:t>
            </a:r>
            <a:r>
              <a:rPr dirty="0" sz="1450" spc="-15">
                <a:latin typeface="Times New Roman"/>
                <a:cs typeface="Times New Roman"/>
              </a:rPr>
              <a:t>October, </a:t>
            </a:r>
            <a:r>
              <a:rPr dirty="0" sz="1450" spc="-10">
                <a:latin typeface="Times New Roman"/>
                <a:cs typeface="Times New Roman"/>
              </a:rPr>
              <a:t>and December have 31 days. April, June, </a:t>
            </a:r>
            <a:r>
              <a:rPr dirty="0" sz="1450" spc="-15">
                <a:latin typeface="Times New Roman"/>
                <a:cs typeface="Times New Roman"/>
              </a:rPr>
              <a:t>September,  </a:t>
            </a:r>
            <a:r>
              <a:rPr dirty="0" sz="1450" spc="-10">
                <a:latin typeface="Times New Roman"/>
                <a:cs typeface="Times New Roman"/>
              </a:rPr>
              <a:t>and November have 30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days.</a:t>
            </a:r>
            <a:endParaRPr sz="1450">
              <a:latin typeface="Times New Roman"/>
              <a:cs typeface="Times New Roman"/>
            </a:endParaRPr>
          </a:p>
          <a:p>
            <a:pPr marL="90170" marR="358775">
              <a:lnSpc>
                <a:spcPct val="98000"/>
              </a:lnSpc>
              <a:spcBef>
                <a:spcPts val="254"/>
              </a:spcBef>
            </a:pPr>
            <a:r>
              <a:rPr dirty="0" sz="1450" spc="-10">
                <a:latin typeface="Times New Roman"/>
                <a:cs typeface="Times New Roman"/>
              </a:rPr>
              <a:t>The count for these </a:t>
            </a:r>
            <a:r>
              <a:rPr dirty="0" sz="1450" spc="-35">
                <a:latin typeface="Times New Roman"/>
                <a:cs typeface="Times New Roman"/>
              </a:rPr>
              <a:t>11 </a:t>
            </a:r>
            <a:r>
              <a:rPr dirty="0" sz="1450" spc="-10">
                <a:latin typeface="Times New Roman"/>
                <a:cs typeface="Times New Roman"/>
              </a:rPr>
              <a:t>months is handled in lines 18–32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Listing </a:t>
            </a:r>
            <a:r>
              <a:rPr dirty="0" u="sng" sz="1450" spc="-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4.2</a:t>
            </a:r>
            <a:r>
              <a:rPr dirty="0" sz="1450" spc="-5">
                <a:latin typeface="Times New Roman"/>
                <a:cs typeface="Times New Roman"/>
              </a:rPr>
              <a:t>. </a:t>
            </a:r>
            <a:r>
              <a:rPr dirty="0" sz="1450" spc="-10">
                <a:latin typeface="Times New Roman"/>
                <a:cs typeface="Times New Roman"/>
              </a:rPr>
              <a:t>Months are  numbered from 1 (January) to 12 (December), as you would expect. When </a:t>
            </a:r>
            <a:r>
              <a:rPr dirty="0" sz="1450" spc="-5">
                <a:latin typeface="Times New Roman"/>
                <a:cs typeface="Times New Roman"/>
              </a:rPr>
              <a:t>one of </a:t>
            </a:r>
            <a:r>
              <a:rPr dirty="0" sz="1450" spc="-10">
                <a:latin typeface="Times New Roman"/>
                <a:cs typeface="Times New Roman"/>
              </a:rPr>
              <a:t>the  </a:t>
            </a:r>
            <a:r>
              <a:rPr dirty="0" sz="1450" spc="-10">
                <a:latin typeface="Courier New"/>
                <a:cs typeface="Courier New"/>
              </a:rPr>
              <a:t>case</a:t>
            </a:r>
            <a:r>
              <a:rPr dirty="0" sz="1450" spc="-4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statements has the same value as </a:t>
            </a:r>
            <a:r>
              <a:rPr dirty="0" sz="1450" spc="-10">
                <a:latin typeface="Courier New"/>
                <a:cs typeface="Courier New"/>
              </a:rPr>
              <a:t>month</a:t>
            </a:r>
            <a:r>
              <a:rPr dirty="0" sz="1450" spc="-10">
                <a:latin typeface="Times New Roman"/>
                <a:cs typeface="Times New Roman"/>
              </a:rPr>
              <a:t>, every statement after that is executed  until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break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end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switch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reached.</a:t>
            </a:r>
            <a:endParaRPr sz="1450">
              <a:latin typeface="Times New Roman"/>
              <a:cs typeface="Times New Roman"/>
            </a:endParaRPr>
          </a:p>
          <a:p>
            <a:pPr marL="90170" marR="203200">
              <a:lnSpc>
                <a:spcPts val="1660"/>
              </a:lnSpc>
              <a:spcBef>
                <a:spcPts val="290"/>
              </a:spcBef>
            </a:pPr>
            <a:r>
              <a:rPr dirty="0" sz="1450" spc="-10">
                <a:latin typeface="Times New Roman"/>
                <a:cs typeface="Times New Roman"/>
              </a:rPr>
              <a:t>February is more complex and is handled in lines </a:t>
            </a:r>
            <a:r>
              <a:rPr dirty="0" sz="1450" spc="-5">
                <a:latin typeface="Times New Roman"/>
                <a:cs typeface="Times New Roman"/>
              </a:rPr>
              <a:t>33–39. </a:t>
            </a:r>
            <a:r>
              <a:rPr dirty="0" sz="1450" spc="-10">
                <a:latin typeface="Times New Roman"/>
                <a:cs typeface="Times New Roman"/>
              </a:rPr>
              <a:t>Every leap year has 29 days in  </a:t>
            </a:r>
            <a:r>
              <a:rPr dirty="0" sz="1450" spc="-20">
                <a:latin typeface="Times New Roman"/>
                <a:cs typeface="Times New Roman"/>
              </a:rPr>
              <a:t>February, </a:t>
            </a:r>
            <a:r>
              <a:rPr dirty="0" sz="1450" spc="-10">
                <a:latin typeface="Times New Roman"/>
                <a:cs typeface="Times New Roman"/>
              </a:rPr>
              <a:t>whereas other years have </a:t>
            </a:r>
            <a:r>
              <a:rPr dirty="0" sz="1450" spc="-5">
                <a:latin typeface="Times New Roman"/>
                <a:cs typeface="Times New Roman"/>
              </a:rPr>
              <a:t>28. </a:t>
            </a:r>
            <a:r>
              <a:rPr dirty="0" sz="1450" spc="-10">
                <a:latin typeface="Times New Roman"/>
                <a:cs typeface="Times New Roman"/>
              </a:rPr>
              <a:t>A leap year must meet either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following  conditions:</a:t>
            </a:r>
            <a:endParaRPr sz="1450">
              <a:latin typeface="Times New Roman"/>
              <a:cs typeface="Times New Roman"/>
            </a:endParaRPr>
          </a:p>
          <a:p>
            <a:pPr marL="547370">
              <a:lnSpc>
                <a:spcPts val="1595"/>
              </a:lnSpc>
            </a:pPr>
            <a:r>
              <a:rPr dirty="0" sz="1450" spc="-10">
                <a:latin typeface="Times New Roman"/>
                <a:cs typeface="Times New Roman"/>
              </a:rPr>
              <a:t>The year must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evenly divisible by 4 and </a:t>
            </a:r>
            <a:r>
              <a:rPr dirty="0" sz="1450" spc="-5">
                <a:latin typeface="Times New Roman"/>
                <a:cs typeface="Times New Roman"/>
              </a:rPr>
              <a:t>not </a:t>
            </a:r>
            <a:r>
              <a:rPr dirty="0" sz="1450" spc="-10">
                <a:latin typeface="Times New Roman"/>
                <a:cs typeface="Times New Roman"/>
              </a:rPr>
              <a:t>evenly divisible by</a:t>
            </a:r>
            <a:r>
              <a:rPr dirty="0" sz="1450" spc="65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100.</a:t>
            </a:r>
            <a:endParaRPr sz="1450">
              <a:latin typeface="Times New Roman"/>
              <a:cs typeface="Times New Roman"/>
            </a:endParaRPr>
          </a:p>
          <a:p>
            <a:pPr marL="547370">
              <a:lnSpc>
                <a:spcPct val="100000"/>
              </a:lnSpc>
              <a:spcBef>
                <a:spcPts val="640"/>
              </a:spcBef>
            </a:pPr>
            <a:r>
              <a:rPr dirty="0" sz="1450" spc="-10">
                <a:latin typeface="Times New Roman"/>
                <a:cs typeface="Times New Roman"/>
              </a:rPr>
              <a:t>The year must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evenly divisible by</a:t>
            </a:r>
            <a:r>
              <a:rPr dirty="0" sz="1450" spc="15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400.</a:t>
            </a:r>
            <a:endParaRPr sz="1450">
              <a:latin typeface="Times New Roman"/>
              <a:cs typeface="Times New Roman"/>
            </a:endParaRPr>
          </a:p>
          <a:p>
            <a:pPr marL="90170" marR="5080" indent="-78105">
              <a:lnSpc>
                <a:spcPct val="98600"/>
              </a:lnSpc>
              <a:spcBef>
                <a:spcPts val="685"/>
              </a:spcBef>
            </a:pPr>
            <a:r>
              <a:rPr dirty="0" baseline="1915" sz="2175" spc="-15">
                <a:latin typeface="Times New Roman"/>
                <a:cs typeface="Times New Roman"/>
              </a:rPr>
              <a:t>As you learned on </a:t>
            </a:r>
            <a:r>
              <a:rPr dirty="0" sz="1450" spc="10">
                <a:latin typeface="Times New Roman"/>
                <a:cs typeface="Times New Roman"/>
              </a:rPr>
              <a:t>thelecture</a:t>
            </a:r>
            <a:r>
              <a:rPr dirty="0" baseline="1915" sz="2175" spc="15">
                <a:latin typeface="Times New Roman"/>
                <a:cs typeface="Times New Roman"/>
              </a:rPr>
              <a:t>“</a:t>
            </a:r>
            <a:r>
              <a:rPr dirty="0" u="sng" baseline="1915" sz="2175" spc="1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The </a:t>
            </a:r>
            <a:r>
              <a:rPr dirty="0" u="sng" baseline="1915" sz="2175" spc="-22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ABCs </a:t>
            </a:r>
            <a:r>
              <a:rPr dirty="0" u="sng" baseline="1915" sz="2175" spc="-7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of </a:t>
            </a:r>
            <a:r>
              <a:rPr dirty="0" u="sng" baseline="1915" sz="2175" spc="-1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Programming</a:t>
            </a:r>
            <a:r>
              <a:rPr dirty="0" baseline="1915" sz="2175" spc="-15">
                <a:latin typeface="Times New Roman"/>
                <a:cs typeface="Times New Roman"/>
              </a:rPr>
              <a:t>,” the modulus operator % returns  </a:t>
            </a:r>
            <a:r>
              <a:rPr dirty="0" sz="1450" spc="-10">
                <a:latin typeface="Times New Roman"/>
                <a:cs typeface="Times New Roman"/>
              </a:rPr>
              <a:t>the remainder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division operation. This is used with several </a:t>
            </a:r>
            <a:r>
              <a:rPr dirty="0" sz="1450" spc="-15">
                <a:latin typeface="Courier New"/>
                <a:cs typeface="Courier New"/>
              </a:rPr>
              <a:t>if</a:t>
            </a:r>
            <a:r>
              <a:rPr dirty="0" sz="1450" spc="-15">
                <a:latin typeface="Times New Roman"/>
                <a:cs typeface="Times New Roman"/>
              </a:rPr>
              <a:t>-</a:t>
            </a:r>
            <a:r>
              <a:rPr dirty="0" sz="1450" spc="-15">
                <a:latin typeface="Courier New"/>
                <a:cs typeface="Courier New"/>
              </a:rPr>
              <a:t>else </a:t>
            </a:r>
            <a:r>
              <a:rPr dirty="0" sz="1450" spc="-10">
                <a:latin typeface="Times New Roman"/>
                <a:cs typeface="Times New Roman"/>
              </a:rPr>
              <a:t>statements to  determine how many days there are in </a:t>
            </a:r>
            <a:r>
              <a:rPr dirty="0" sz="1450" spc="-20">
                <a:latin typeface="Times New Roman"/>
                <a:cs typeface="Times New Roman"/>
              </a:rPr>
              <a:t>February, </a:t>
            </a:r>
            <a:r>
              <a:rPr dirty="0" sz="1450" spc="-10">
                <a:latin typeface="Times New Roman"/>
                <a:cs typeface="Times New Roman"/>
              </a:rPr>
              <a:t>depending on what year it</a:t>
            </a:r>
            <a:r>
              <a:rPr dirty="0" sz="1450" spc="9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is.</a:t>
            </a:r>
            <a:endParaRPr sz="1450">
              <a:latin typeface="Times New Roman"/>
              <a:cs typeface="Times New Roman"/>
            </a:endParaRPr>
          </a:p>
          <a:p>
            <a:pPr marL="90170" marR="656590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if</a:t>
            </a:r>
            <a:r>
              <a:rPr dirty="0" sz="1450" spc="-15">
                <a:latin typeface="Times New Roman"/>
                <a:cs typeface="Times New Roman"/>
              </a:rPr>
              <a:t>-</a:t>
            </a:r>
            <a:r>
              <a:rPr dirty="0" sz="1450" spc="-15">
                <a:latin typeface="Courier New"/>
                <a:cs typeface="Courier New"/>
              </a:rPr>
              <a:t>else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lines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34–37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sets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count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29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when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year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evenly  divisible by 4 and sets it to 28</a:t>
            </a:r>
            <a:r>
              <a:rPr dirty="0" sz="1450" spc="3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otherwise.</a:t>
            </a:r>
            <a:endParaRPr sz="1450">
              <a:latin typeface="Times New Roman"/>
              <a:cs typeface="Times New Roman"/>
            </a:endParaRPr>
          </a:p>
          <a:p>
            <a:pPr marL="90170" marR="227329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if </a:t>
            </a:r>
            <a:r>
              <a:rPr dirty="0" sz="1450" spc="-10">
                <a:latin typeface="Times New Roman"/>
                <a:cs typeface="Times New Roman"/>
              </a:rPr>
              <a:t>statement in lines 38–39 uses the </a:t>
            </a:r>
            <a:r>
              <a:rPr dirty="0" sz="1450" spc="-10">
                <a:latin typeface="Courier New"/>
                <a:cs typeface="Courier New"/>
              </a:rPr>
              <a:t>&amp; </a:t>
            </a:r>
            <a:r>
              <a:rPr dirty="0" sz="1450" spc="-10">
                <a:latin typeface="Times New Roman"/>
                <a:cs typeface="Times New Roman"/>
              </a:rPr>
              <a:t>operator to combine two conditional  expressions: </a:t>
            </a:r>
            <a:r>
              <a:rPr dirty="0" sz="1450" spc="-10">
                <a:latin typeface="Courier New"/>
                <a:cs typeface="Courier New"/>
              </a:rPr>
              <a:t>year % 100 == 0 </a:t>
            </a:r>
            <a:r>
              <a:rPr dirty="0" sz="1450" spc="-10">
                <a:latin typeface="Times New Roman"/>
                <a:cs typeface="Times New Roman"/>
              </a:rPr>
              <a:t>and </a:t>
            </a:r>
            <a:r>
              <a:rPr dirty="0" sz="1450" spc="-10">
                <a:latin typeface="Courier New"/>
                <a:cs typeface="Courier New"/>
              </a:rPr>
              <a:t>year % 400 !=</a:t>
            </a:r>
            <a:r>
              <a:rPr dirty="0" sz="1450" spc="-445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0</a:t>
            </a:r>
            <a:r>
              <a:rPr dirty="0" sz="1450" spc="-10">
                <a:latin typeface="Times New Roman"/>
                <a:cs typeface="Times New Roman"/>
              </a:rPr>
              <a:t>. If both these conditions  are true, </a:t>
            </a:r>
            <a:r>
              <a:rPr dirty="0" sz="1450" spc="-15">
                <a:latin typeface="Courier New"/>
                <a:cs typeface="Courier New"/>
              </a:rPr>
              <a:t>count</a:t>
            </a:r>
            <a:r>
              <a:rPr dirty="0" sz="1450" spc="-49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 set to </a:t>
            </a:r>
            <a:r>
              <a:rPr dirty="0" sz="1450" spc="-5">
                <a:latin typeface="Times New Roman"/>
                <a:cs typeface="Times New Roman"/>
              </a:rPr>
              <a:t>28.</a:t>
            </a:r>
            <a:endParaRPr sz="1450">
              <a:latin typeface="Times New Roman"/>
              <a:cs typeface="Times New Roman"/>
            </a:endParaRPr>
          </a:p>
          <a:p>
            <a:pPr marL="90170">
              <a:lnSpc>
                <a:spcPct val="100000"/>
              </a:lnSpc>
              <a:spcBef>
                <a:spcPts val="785"/>
              </a:spcBef>
            </a:pP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countDays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ends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by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returning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</a:t>
            </a:r>
            <a:r>
              <a:rPr dirty="0" sz="1450" spc="-5">
                <a:latin typeface="Times New Roman"/>
                <a:cs typeface="Times New Roman"/>
              </a:rPr>
              <a:t> 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count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line</a:t>
            </a:r>
            <a:r>
              <a:rPr dirty="0" sz="1450" spc="-5">
                <a:latin typeface="Times New Roman"/>
                <a:cs typeface="Times New Roman"/>
              </a:rPr>
              <a:t> 41.</a:t>
            </a:r>
            <a:endParaRPr sz="1450">
              <a:latin typeface="Times New Roman"/>
              <a:cs typeface="Times New Roman"/>
            </a:endParaRPr>
          </a:p>
          <a:p>
            <a:pPr marL="90170">
              <a:lnSpc>
                <a:spcPct val="100000"/>
              </a:lnSpc>
              <a:spcBef>
                <a:spcPts val="780"/>
              </a:spcBef>
            </a:pPr>
            <a:r>
              <a:rPr dirty="0" sz="1450" spc="-10">
                <a:latin typeface="Times New Roman"/>
                <a:cs typeface="Times New Roman"/>
              </a:rPr>
              <a:t>When you run the DayCounter application, the </a:t>
            </a:r>
            <a:r>
              <a:rPr dirty="0" sz="1450" spc="-15">
                <a:latin typeface="Courier New"/>
                <a:cs typeface="Courier New"/>
              </a:rPr>
              <a:t>main()</a:t>
            </a:r>
            <a:r>
              <a:rPr dirty="0" sz="1450" spc="-33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 in lines 4–13 is executed.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Times New Roman"/>
              <a:cs typeface="Times New Roman"/>
            </a:endParaRPr>
          </a:p>
          <a:p>
            <a:pPr marL="90170" marR="183515" indent="-635">
              <a:lnSpc>
                <a:spcPct val="103499"/>
              </a:lnSpc>
            </a:pPr>
            <a:r>
              <a:rPr dirty="0" sz="1450" spc="-10">
                <a:latin typeface="Times New Roman"/>
                <a:cs typeface="Times New Roman"/>
              </a:rPr>
              <a:t>Lines 5 and 6 create </a:t>
            </a:r>
            <a:r>
              <a:rPr dirty="0" sz="1450" spc="-15">
                <a:latin typeface="Courier New"/>
                <a:cs typeface="Courier New"/>
              </a:rPr>
              <a:t>yearIn</a:t>
            </a:r>
            <a:r>
              <a:rPr dirty="0" sz="1450" spc="-33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 </a:t>
            </a:r>
            <a:r>
              <a:rPr dirty="0" sz="1450" spc="-15">
                <a:latin typeface="Courier New"/>
                <a:cs typeface="Courier New"/>
              </a:rPr>
              <a:t>monthIn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Times New Roman"/>
                <a:cs typeface="Times New Roman"/>
              </a:rPr>
              <a:t>two integer variables to store the year and  month that should </a:t>
            </a:r>
            <a:r>
              <a:rPr dirty="0" sz="1450" spc="-5">
                <a:latin typeface="Times New Roman"/>
                <a:cs typeface="Times New Roman"/>
              </a:rPr>
              <a:t>be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checked.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13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22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44500" y="417184"/>
            <a:ext cx="6596380" cy="96564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latin typeface="Times New Roman"/>
                <a:cs typeface="Times New Roman"/>
              </a:rPr>
              <a:t>It bears repeating: </a:t>
            </a:r>
            <a:r>
              <a:rPr dirty="0" sz="1450" spc="-35">
                <a:latin typeface="Times New Roman"/>
                <a:cs typeface="Times New Roman"/>
              </a:rPr>
              <a:t>You’ll </a:t>
            </a:r>
            <a:r>
              <a:rPr dirty="0" sz="1450" spc="-10">
                <a:latin typeface="Times New Roman"/>
                <a:cs typeface="Times New Roman"/>
              </a:rPr>
              <a:t>use all three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these features frequently in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Java</a:t>
            </a:r>
            <a:r>
              <a:rPr dirty="0" sz="1450" spc="16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programs.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50" b="1">
                <a:latin typeface="Times New Roman"/>
                <a:cs typeface="Times New Roman"/>
              </a:rPr>
              <a:t>Q&amp;A</a:t>
            </a:r>
            <a:endParaRPr sz="1650">
              <a:latin typeface="Times New Roman"/>
              <a:cs typeface="Times New Roman"/>
            </a:endParaRPr>
          </a:p>
          <a:p>
            <a:pPr marL="441959" marR="347980" indent="-146685">
              <a:lnSpc>
                <a:spcPts val="1730"/>
              </a:lnSpc>
              <a:spcBef>
                <a:spcPts val="735"/>
              </a:spcBef>
            </a:pPr>
            <a:r>
              <a:rPr dirty="0" u="sng" sz="1450" spc="-10" b="1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Q</a:t>
            </a:r>
            <a:r>
              <a:rPr dirty="0" sz="1450" spc="-10" b="1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5" b="1">
                <a:latin typeface="Times New Roman"/>
                <a:cs typeface="Times New Roman"/>
              </a:rPr>
              <a:t>I </a:t>
            </a:r>
            <a:r>
              <a:rPr dirty="0" sz="1450" spc="-15" b="1">
                <a:latin typeface="Times New Roman"/>
                <a:cs typeface="Times New Roman"/>
              </a:rPr>
              <a:t>declared </a:t>
            </a:r>
            <a:r>
              <a:rPr dirty="0" sz="1450" spc="-10" b="1">
                <a:latin typeface="Times New Roman"/>
                <a:cs typeface="Times New Roman"/>
              </a:rPr>
              <a:t>a variable inside a block statement for an </a:t>
            </a:r>
            <a:r>
              <a:rPr dirty="0" sz="1450" spc="-10" b="1">
                <a:latin typeface="Courier New"/>
                <a:cs typeface="Courier New"/>
              </a:rPr>
              <a:t>if</a:t>
            </a:r>
            <a:r>
              <a:rPr dirty="0" sz="1450" spc="-10" b="1">
                <a:latin typeface="Times New Roman"/>
                <a:cs typeface="Times New Roman"/>
              </a:rPr>
              <a:t>. When the </a:t>
            </a:r>
            <a:r>
              <a:rPr dirty="0" sz="1450" spc="-10" b="1">
                <a:latin typeface="Courier New"/>
                <a:cs typeface="Courier New"/>
              </a:rPr>
              <a:t>if</a:t>
            </a:r>
            <a:r>
              <a:rPr dirty="0" sz="1450" spc="-434" b="1">
                <a:latin typeface="Courier New"/>
                <a:cs typeface="Courier New"/>
              </a:rPr>
              <a:t> </a:t>
            </a:r>
            <a:r>
              <a:rPr dirty="0" sz="1450" spc="-10" b="1">
                <a:latin typeface="Times New Roman"/>
                <a:cs typeface="Times New Roman"/>
              </a:rPr>
              <a:t>was  done, the definition </a:t>
            </a:r>
            <a:r>
              <a:rPr dirty="0" sz="1450" spc="-5" b="1">
                <a:latin typeface="Times New Roman"/>
                <a:cs typeface="Times New Roman"/>
              </a:rPr>
              <a:t>of </a:t>
            </a:r>
            <a:r>
              <a:rPr dirty="0" sz="1450" spc="-10" b="1">
                <a:latin typeface="Times New Roman"/>
                <a:cs typeface="Times New Roman"/>
              </a:rPr>
              <a:t>that variable vanished. </a:t>
            </a:r>
            <a:r>
              <a:rPr dirty="0" sz="1450" spc="-15" b="1">
                <a:latin typeface="Times New Roman"/>
                <a:cs typeface="Times New Roman"/>
              </a:rPr>
              <a:t>Where </a:t>
            </a:r>
            <a:r>
              <a:rPr dirty="0" sz="1450" spc="-10" b="1">
                <a:latin typeface="Times New Roman"/>
                <a:cs typeface="Times New Roman"/>
              </a:rPr>
              <a:t>did it</a:t>
            </a:r>
            <a:r>
              <a:rPr dirty="0" sz="1450" spc="45" b="1">
                <a:latin typeface="Times New Roman"/>
                <a:cs typeface="Times New Roman"/>
              </a:rPr>
              <a:t> </a:t>
            </a:r>
            <a:r>
              <a:rPr dirty="0" sz="1450" spc="-10" b="1">
                <a:latin typeface="Times New Roman"/>
                <a:cs typeface="Times New Roman"/>
              </a:rPr>
              <a:t>go?</a:t>
            </a:r>
            <a:endParaRPr sz="1450">
              <a:latin typeface="Times New Roman"/>
              <a:cs typeface="Times New Roman"/>
            </a:endParaRPr>
          </a:p>
          <a:p>
            <a:pPr marL="441959" marR="137160" indent="-146685">
              <a:lnSpc>
                <a:spcPts val="1660"/>
              </a:lnSpc>
              <a:spcBef>
                <a:spcPts val="700"/>
              </a:spcBef>
            </a:pPr>
            <a:r>
              <a:rPr dirty="0" u="sng" sz="1450" spc="-10" b="1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A</a:t>
            </a:r>
            <a:r>
              <a:rPr dirty="0" sz="1450" spc="-10" b="1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 technical terms, block statements form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new lexical scope. This means that if  you declare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variable inside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block, </a:t>
            </a:r>
            <a:r>
              <a:rPr dirty="0" sz="1450" spc="-30">
                <a:latin typeface="Times New Roman"/>
                <a:cs typeface="Times New Roman"/>
              </a:rPr>
              <a:t>it’s </a:t>
            </a:r>
            <a:r>
              <a:rPr dirty="0" sz="1450" spc="-10">
                <a:latin typeface="Times New Roman"/>
                <a:cs typeface="Times New Roman"/>
              </a:rPr>
              <a:t>visible and usable only inside that block.  When the block finishes executing, all the variables you declared go</a:t>
            </a:r>
            <a:r>
              <a:rPr dirty="0" sz="1450" spc="80">
                <a:latin typeface="Times New Roman"/>
                <a:cs typeface="Times New Roman"/>
              </a:rPr>
              <a:t> </a:t>
            </a:r>
            <a:r>
              <a:rPr dirty="0" sz="1450" spc="-30">
                <a:latin typeface="Times New Roman"/>
                <a:cs typeface="Times New Roman"/>
              </a:rPr>
              <a:t>away.</a:t>
            </a:r>
            <a:endParaRPr sz="1450">
              <a:latin typeface="Times New Roman"/>
              <a:cs typeface="Times New Roman"/>
            </a:endParaRPr>
          </a:p>
          <a:p>
            <a:pPr marL="441959" marR="76835">
              <a:lnSpc>
                <a:spcPct val="98000"/>
              </a:lnSpc>
              <a:spcBef>
                <a:spcPts val="625"/>
              </a:spcBef>
            </a:pPr>
            <a:r>
              <a:rPr dirty="0" sz="1450" spc="-30">
                <a:latin typeface="Times New Roman"/>
                <a:cs typeface="Times New Roman"/>
              </a:rPr>
              <a:t>It’s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good idea to declare most </a:t>
            </a:r>
            <a:r>
              <a:rPr dirty="0" sz="1450" spc="-5">
                <a:latin typeface="Times New Roman"/>
                <a:cs typeface="Times New Roman"/>
              </a:rPr>
              <a:t>of your </a:t>
            </a:r>
            <a:r>
              <a:rPr dirty="0" sz="1450" spc="-10">
                <a:latin typeface="Times New Roman"/>
                <a:cs typeface="Times New Roman"/>
              </a:rPr>
              <a:t>variables in the outermost block in which  they’ll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needed—usually at the top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block statement. The exception might </a:t>
            </a:r>
            <a:r>
              <a:rPr dirty="0" sz="1450" spc="-5">
                <a:latin typeface="Times New Roman"/>
                <a:cs typeface="Times New Roman"/>
              </a:rPr>
              <a:t>be  </a:t>
            </a:r>
            <a:r>
              <a:rPr dirty="0" sz="1450" spc="-10">
                <a:latin typeface="Times New Roman"/>
                <a:cs typeface="Times New Roman"/>
              </a:rPr>
              <a:t>simple variables, such as index counters in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37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loops, where declaring them in the  first line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48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is an easy shortcut.</a:t>
            </a:r>
            <a:endParaRPr sz="1450">
              <a:latin typeface="Times New Roman"/>
              <a:cs typeface="Times New Roman"/>
            </a:endParaRPr>
          </a:p>
          <a:p>
            <a:pPr marL="295910">
              <a:lnSpc>
                <a:spcPct val="100000"/>
              </a:lnSpc>
              <a:spcBef>
                <a:spcPts val="780"/>
              </a:spcBef>
            </a:pPr>
            <a:r>
              <a:rPr dirty="0" u="sng" sz="1450" spc="-10" b="1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Q</a:t>
            </a:r>
            <a:r>
              <a:rPr dirty="0" sz="1450" spc="-10" b="1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10" b="1">
                <a:latin typeface="Times New Roman"/>
                <a:cs typeface="Times New Roman"/>
              </a:rPr>
              <a:t>Why can’t </a:t>
            </a:r>
            <a:r>
              <a:rPr dirty="0" sz="1450" spc="-5" b="1">
                <a:latin typeface="Times New Roman"/>
                <a:cs typeface="Times New Roman"/>
              </a:rPr>
              <a:t>I </a:t>
            </a:r>
            <a:r>
              <a:rPr dirty="0" sz="1450" spc="-10" b="1">
                <a:latin typeface="Times New Roman"/>
                <a:cs typeface="Times New Roman"/>
              </a:rPr>
              <a:t>use </a:t>
            </a:r>
            <a:r>
              <a:rPr dirty="0" sz="1450" spc="-15" b="1">
                <a:latin typeface="Courier New"/>
                <a:cs typeface="Courier New"/>
              </a:rPr>
              <a:t>switch</a:t>
            </a:r>
            <a:r>
              <a:rPr dirty="0" sz="1450" spc="-495" b="1">
                <a:latin typeface="Courier New"/>
                <a:cs typeface="Courier New"/>
              </a:rPr>
              <a:t> </a:t>
            </a:r>
            <a:r>
              <a:rPr dirty="0" sz="1450" spc="-10" b="1">
                <a:latin typeface="Times New Roman"/>
                <a:cs typeface="Times New Roman"/>
              </a:rPr>
              <a:t>with strings?</a:t>
            </a:r>
            <a:endParaRPr sz="1450">
              <a:latin typeface="Times New Roman"/>
              <a:cs typeface="Times New Roman"/>
            </a:endParaRPr>
          </a:p>
          <a:p>
            <a:pPr marL="441959" marR="5080" indent="-146685">
              <a:lnSpc>
                <a:spcPts val="1660"/>
              </a:lnSpc>
              <a:spcBef>
                <a:spcPts val="830"/>
              </a:spcBef>
            </a:pPr>
            <a:r>
              <a:rPr dirty="0" u="sng" sz="1450" spc="-10" b="1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A</a:t>
            </a:r>
            <a:r>
              <a:rPr dirty="0" sz="1450" spc="-10" b="1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can. If it </a:t>
            </a:r>
            <a:r>
              <a:rPr dirty="0" sz="1450" spc="-15">
                <a:latin typeface="Times New Roman"/>
                <a:cs typeface="Times New Roman"/>
              </a:rPr>
              <a:t>isn’t </a:t>
            </a:r>
            <a:r>
              <a:rPr dirty="0" sz="1450" spc="-10">
                <a:latin typeface="Times New Roman"/>
                <a:cs typeface="Times New Roman"/>
              </a:rPr>
              <a:t>working in NetBeans, you must make sure that you have </a:t>
            </a:r>
            <a:r>
              <a:rPr dirty="0" sz="1450" spc="-5">
                <a:latin typeface="Times New Roman"/>
                <a:cs typeface="Times New Roman"/>
              </a:rPr>
              <a:t>a  </a:t>
            </a:r>
            <a:r>
              <a:rPr dirty="0" sz="1450" spc="-10">
                <a:latin typeface="Times New Roman"/>
                <a:cs typeface="Times New Roman"/>
              </a:rPr>
              <a:t>current version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Java installed and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development environment has been set up  to use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it.</a:t>
            </a:r>
            <a:endParaRPr sz="1450">
              <a:latin typeface="Times New Roman"/>
              <a:cs typeface="Times New Roman"/>
            </a:endParaRPr>
          </a:p>
          <a:p>
            <a:pPr marL="441959" marR="248920" indent="-635">
              <a:lnSpc>
                <a:spcPct val="1006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In NetBeans, to see whether the current project is set up for Java </a:t>
            </a:r>
            <a:r>
              <a:rPr dirty="0" sz="1450" spc="-5">
                <a:latin typeface="Times New Roman"/>
                <a:cs typeface="Times New Roman"/>
              </a:rPr>
              <a:t>8, </a:t>
            </a:r>
            <a:r>
              <a:rPr dirty="0" sz="1450" spc="-10">
                <a:latin typeface="Times New Roman"/>
                <a:cs typeface="Times New Roman"/>
              </a:rPr>
              <a:t>choose File,  Project Properties to open the properties dialog. Choose </a:t>
            </a:r>
            <a:r>
              <a:rPr dirty="0" sz="1450" spc="-15">
                <a:latin typeface="Courier New"/>
                <a:cs typeface="Courier New"/>
              </a:rPr>
              <a:t>Libraries </a:t>
            </a:r>
            <a:r>
              <a:rPr dirty="0" sz="1450" spc="-10">
                <a:latin typeface="Times New Roman"/>
                <a:cs typeface="Times New Roman"/>
              </a:rPr>
              <a:t>in the  Categories pane; then set Java Platform to </a:t>
            </a:r>
            <a:r>
              <a:rPr dirty="0" sz="1450" spc="-10">
                <a:latin typeface="Courier New"/>
                <a:cs typeface="Courier New"/>
              </a:rPr>
              <a:t>JDK 8</a:t>
            </a:r>
            <a:r>
              <a:rPr dirty="0" sz="1450" spc="-39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if it </a:t>
            </a:r>
            <a:r>
              <a:rPr dirty="0" sz="1450" spc="-15">
                <a:latin typeface="Times New Roman"/>
                <a:cs typeface="Times New Roman"/>
              </a:rPr>
              <a:t>isn’t </a:t>
            </a:r>
            <a:r>
              <a:rPr dirty="0" sz="1450" spc="-20">
                <a:latin typeface="Times New Roman"/>
                <a:cs typeface="Times New Roman"/>
              </a:rPr>
              <a:t>already. </a:t>
            </a:r>
            <a:r>
              <a:rPr dirty="0" sz="1450" spc="-10">
                <a:latin typeface="Times New Roman"/>
                <a:cs typeface="Times New Roman"/>
              </a:rPr>
              <a:t>Click OK to  save the change and exit the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dialog.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75"/>
              </a:spcBef>
            </a:pPr>
            <a:r>
              <a:rPr dirty="0" sz="1650" spc="-5" b="1">
                <a:latin typeface="Times New Roman"/>
                <a:cs typeface="Times New Roman"/>
              </a:rPr>
              <a:t>Quiz</a:t>
            </a: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1450" spc="-10">
                <a:latin typeface="Times New Roman"/>
                <a:cs typeface="Times New Roman"/>
              </a:rPr>
              <a:t>Review </a:t>
            </a:r>
            <a:r>
              <a:rPr dirty="0" sz="1450" spc="-20">
                <a:latin typeface="Times New Roman"/>
                <a:cs typeface="Times New Roman"/>
              </a:rPr>
              <a:t>today’s </a:t>
            </a:r>
            <a:r>
              <a:rPr dirty="0" sz="1450" spc="-10">
                <a:latin typeface="Times New Roman"/>
                <a:cs typeface="Times New Roman"/>
              </a:rPr>
              <a:t>material by taking this three-question</a:t>
            </a:r>
            <a:r>
              <a:rPr dirty="0" sz="1450" spc="3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quiz.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75"/>
              </a:spcBef>
            </a:pPr>
            <a:r>
              <a:rPr dirty="0" sz="1650" spc="-5" b="1">
                <a:latin typeface="Times New Roman"/>
                <a:cs typeface="Times New Roman"/>
              </a:rPr>
              <a:t>Questions</a:t>
            </a:r>
            <a:endParaRPr sz="1650">
              <a:latin typeface="Times New Roman"/>
              <a:cs typeface="Times New Roman"/>
            </a:endParaRPr>
          </a:p>
          <a:p>
            <a:pPr marL="441959" marR="86995" indent="-173355">
              <a:lnSpc>
                <a:spcPts val="1660"/>
              </a:lnSpc>
              <a:spcBef>
                <a:spcPts val="790"/>
              </a:spcBef>
              <a:buAutoNum type="arabicPeriod"/>
              <a:tabLst>
                <a:tab pos="451484" algn="l"/>
              </a:tabLst>
            </a:pPr>
            <a:r>
              <a:rPr dirty="0" sz="1450" spc="-10">
                <a:latin typeface="Times New Roman"/>
                <a:cs typeface="Times New Roman"/>
              </a:rPr>
              <a:t>W</a:t>
            </a:r>
            <a:r>
              <a:rPr dirty="0" sz="1450" spc="-10">
                <a:latin typeface="Times New Roman"/>
                <a:cs typeface="Times New Roman"/>
              </a:rPr>
              <a:t>hat kind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loop is used to execute the statements in the loop at least once before  the conditional expression is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evaluated?</a:t>
            </a:r>
            <a:endParaRPr sz="1450">
              <a:latin typeface="Times New Roman"/>
              <a:cs typeface="Times New Roman"/>
            </a:endParaRPr>
          </a:p>
          <a:p>
            <a:pPr lvl="1" marL="702310" indent="-223520">
              <a:lnSpc>
                <a:spcPct val="100000"/>
              </a:lnSpc>
              <a:spcBef>
                <a:spcPts val="590"/>
              </a:spcBef>
              <a:buFont typeface="Times New Roman"/>
              <a:buAutoNum type="alphaUcPeriod"/>
              <a:tabLst>
                <a:tab pos="702310" algn="l"/>
              </a:tabLst>
            </a:pPr>
            <a:r>
              <a:rPr dirty="0" sz="1450" spc="-15">
                <a:latin typeface="Courier New"/>
                <a:cs typeface="Courier New"/>
              </a:rPr>
              <a:t>do</a:t>
            </a:r>
            <a:r>
              <a:rPr dirty="0" sz="1450" spc="-15">
                <a:latin typeface="Times New Roman"/>
                <a:cs typeface="Times New Roman"/>
              </a:rPr>
              <a:t>-</a:t>
            </a:r>
            <a:r>
              <a:rPr dirty="0" sz="1450" spc="-15">
                <a:latin typeface="Courier New"/>
                <a:cs typeface="Courier New"/>
              </a:rPr>
              <a:t>while</a:t>
            </a:r>
            <a:endParaRPr sz="1450">
              <a:latin typeface="Courier New"/>
              <a:cs typeface="Courier New"/>
            </a:endParaRPr>
          </a:p>
          <a:p>
            <a:pPr lvl="1" marL="692150" indent="-213360">
              <a:lnSpc>
                <a:spcPct val="100000"/>
              </a:lnSpc>
              <a:spcBef>
                <a:spcPts val="780"/>
              </a:spcBef>
              <a:buFont typeface="Times New Roman"/>
              <a:buAutoNum type="alphaUcPeriod"/>
              <a:tabLst>
                <a:tab pos="692785" algn="l"/>
              </a:tabLst>
            </a:pPr>
            <a:r>
              <a:rPr dirty="0" sz="1450" spc="-10">
                <a:latin typeface="Courier New"/>
                <a:cs typeface="Courier New"/>
              </a:rPr>
              <a:t>for</a:t>
            </a:r>
            <a:endParaRPr sz="1450">
              <a:latin typeface="Courier New"/>
              <a:cs typeface="Courier New"/>
            </a:endParaRPr>
          </a:p>
          <a:p>
            <a:pPr lvl="1" marL="702310" indent="-223520">
              <a:lnSpc>
                <a:spcPct val="100000"/>
              </a:lnSpc>
              <a:spcBef>
                <a:spcPts val="780"/>
              </a:spcBef>
              <a:buFont typeface="Times New Roman"/>
              <a:buAutoNum type="alphaUcPeriod"/>
              <a:tabLst>
                <a:tab pos="702310" algn="l"/>
              </a:tabLst>
            </a:pPr>
            <a:r>
              <a:rPr dirty="0" sz="1450" spc="-15">
                <a:latin typeface="Courier New"/>
                <a:cs typeface="Courier New"/>
              </a:rPr>
              <a:t>while</a:t>
            </a:r>
            <a:endParaRPr sz="1450">
              <a:latin typeface="Courier New"/>
              <a:cs typeface="Courier New"/>
            </a:endParaRPr>
          </a:p>
          <a:p>
            <a:pPr marL="450850" indent="-182245">
              <a:lnSpc>
                <a:spcPct val="100000"/>
              </a:lnSpc>
              <a:spcBef>
                <a:spcPts val="785"/>
              </a:spcBef>
              <a:buAutoNum type="arabicPeriod"/>
              <a:tabLst>
                <a:tab pos="451484" algn="l"/>
              </a:tabLst>
            </a:pPr>
            <a:r>
              <a:rPr dirty="0" sz="1450" spc="-10">
                <a:latin typeface="Times New Roman"/>
                <a:cs typeface="Times New Roman"/>
              </a:rPr>
              <a:t>W</a:t>
            </a:r>
            <a:r>
              <a:rPr dirty="0" sz="1450" spc="-10">
                <a:latin typeface="Times New Roman"/>
                <a:cs typeface="Times New Roman"/>
              </a:rPr>
              <a:t>hich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following cannot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used as the test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Courier New"/>
                <a:cs typeface="Courier New"/>
              </a:rPr>
              <a:t>case</a:t>
            </a:r>
            <a:r>
              <a:rPr dirty="0" sz="1450" spc="-45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statement?</a:t>
            </a:r>
            <a:endParaRPr sz="1450">
              <a:latin typeface="Times New Roman"/>
              <a:cs typeface="Times New Roman"/>
            </a:endParaRPr>
          </a:p>
          <a:p>
            <a:pPr lvl="1" marL="702310" indent="-223520">
              <a:lnSpc>
                <a:spcPct val="100000"/>
              </a:lnSpc>
              <a:spcBef>
                <a:spcPts val="780"/>
              </a:spcBef>
              <a:buFont typeface="Times New Roman"/>
              <a:buAutoNum type="alphaUcPeriod"/>
              <a:tabLst>
                <a:tab pos="702310" algn="l"/>
              </a:tabLst>
            </a:pPr>
            <a:r>
              <a:rPr dirty="0" sz="1450" spc="-10">
                <a:latin typeface="Times New Roman"/>
                <a:cs typeface="Times New Roman"/>
              </a:rPr>
              <a:t>characters</a:t>
            </a:r>
            <a:endParaRPr sz="1450">
              <a:latin typeface="Times New Roman"/>
              <a:cs typeface="Times New Roman"/>
            </a:endParaRPr>
          </a:p>
          <a:p>
            <a:pPr lvl="1" marL="692150" indent="-213360">
              <a:lnSpc>
                <a:spcPct val="100000"/>
              </a:lnSpc>
              <a:spcBef>
                <a:spcPts val="635"/>
              </a:spcBef>
              <a:buFont typeface="Times New Roman"/>
              <a:buAutoNum type="alphaUcPeriod"/>
              <a:tabLst>
                <a:tab pos="692785" algn="l"/>
              </a:tabLst>
            </a:pPr>
            <a:r>
              <a:rPr dirty="0" sz="1450" spc="-10">
                <a:latin typeface="Times New Roman"/>
                <a:cs typeface="Times New Roman"/>
              </a:rPr>
              <a:t>strings</a:t>
            </a:r>
            <a:endParaRPr sz="1450">
              <a:latin typeface="Times New Roman"/>
              <a:cs typeface="Times New Roman"/>
            </a:endParaRPr>
          </a:p>
          <a:p>
            <a:pPr lvl="1" marL="702310" indent="-223520">
              <a:lnSpc>
                <a:spcPct val="100000"/>
              </a:lnSpc>
              <a:spcBef>
                <a:spcPts val="635"/>
              </a:spcBef>
              <a:buFont typeface="Times New Roman"/>
              <a:buAutoNum type="alphaUcPeriod"/>
              <a:tabLst>
                <a:tab pos="702310" algn="l"/>
              </a:tabLst>
            </a:pPr>
            <a:r>
              <a:rPr dirty="0" sz="1450" spc="-10">
                <a:latin typeface="Times New Roman"/>
                <a:cs typeface="Times New Roman"/>
              </a:rPr>
              <a:t>objects</a:t>
            </a:r>
            <a:endParaRPr sz="1450">
              <a:latin typeface="Times New Roman"/>
              <a:cs typeface="Times New Roman"/>
            </a:endParaRPr>
          </a:p>
          <a:p>
            <a:pPr marL="450850" indent="-182245">
              <a:lnSpc>
                <a:spcPct val="100000"/>
              </a:lnSpc>
              <a:spcBef>
                <a:spcPts val="640"/>
              </a:spcBef>
              <a:buAutoNum type="arabicPeriod"/>
              <a:tabLst>
                <a:tab pos="451484" algn="l"/>
              </a:tabLst>
            </a:pPr>
            <a:r>
              <a:rPr dirty="0" sz="1450" spc="-10">
                <a:latin typeface="Times New Roman"/>
                <a:cs typeface="Times New Roman"/>
              </a:rPr>
              <a:t>W</a:t>
            </a:r>
            <a:r>
              <a:rPr dirty="0" sz="1450" spc="-10">
                <a:latin typeface="Times New Roman"/>
                <a:cs typeface="Times New Roman"/>
              </a:rPr>
              <a:t>hich instance variable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an array is used to find </a:t>
            </a:r>
            <a:r>
              <a:rPr dirty="0" sz="1450" spc="-5">
                <a:latin typeface="Times New Roman"/>
                <a:cs typeface="Times New Roman"/>
              </a:rPr>
              <a:t>out </a:t>
            </a:r>
            <a:r>
              <a:rPr dirty="0" sz="1450" spc="-10">
                <a:latin typeface="Times New Roman"/>
                <a:cs typeface="Times New Roman"/>
              </a:rPr>
              <a:t>how big it</a:t>
            </a:r>
            <a:r>
              <a:rPr dirty="0" sz="1450" spc="6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is?</a:t>
            </a:r>
            <a:endParaRPr sz="1450">
              <a:latin typeface="Times New Roman"/>
              <a:cs typeface="Times New Roman"/>
            </a:endParaRPr>
          </a:p>
          <a:p>
            <a:pPr marL="478790">
              <a:lnSpc>
                <a:spcPct val="100000"/>
              </a:lnSpc>
              <a:spcBef>
                <a:spcPts val="635"/>
              </a:spcBef>
            </a:pPr>
            <a:r>
              <a:rPr dirty="0" sz="1450" spc="-10" b="1">
                <a:latin typeface="Times New Roman"/>
                <a:cs typeface="Times New Roman"/>
              </a:rPr>
              <a:t>A. </a:t>
            </a:r>
            <a:r>
              <a:rPr dirty="0" sz="1450" spc="-10">
                <a:latin typeface="Courier New"/>
                <a:cs typeface="Courier New"/>
              </a:rPr>
              <a:t>size</a:t>
            </a:r>
            <a:endParaRPr sz="145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23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10700" y="316576"/>
            <a:ext cx="1236345" cy="666115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225425" indent="-212725">
              <a:lnSpc>
                <a:spcPct val="100000"/>
              </a:lnSpc>
              <a:spcBef>
                <a:spcPts val="880"/>
              </a:spcBef>
              <a:buFont typeface="Times New Roman"/>
              <a:buAutoNum type="alphaUcPeriod" startAt="2"/>
              <a:tabLst>
                <a:tab pos="226060" algn="l"/>
              </a:tabLst>
            </a:pPr>
            <a:r>
              <a:rPr dirty="0" sz="1450" spc="-15">
                <a:latin typeface="Courier New"/>
                <a:cs typeface="Courier New"/>
              </a:rPr>
              <a:t>length</a:t>
            </a:r>
            <a:endParaRPr sz="1450">
              <a:latin typeface="Courier New"/>
              <a:cs typeface="Courier New"/>
            </a:endParaRPr>
          </a:p>
          <a:p>
            <a:pPr marL="235585" indent="-222885">
              <a:lnSpc>
                <a:spcPct val="100000"/>
              </a:lnSpc>
              <a:spcBef>
                <a:spcPts val="780"/>
              </a:spcBef>
              <a:buFont typeface="Times New Roman"/>
              <a:buAutoNum type="alphaUcPeriod" startAt="2"/>
              <a:tabLst>
                <a:tab pos="236220" algn="l"/>
              </a:tabLst>
            </a:pPr>
            <a:r>
              <a:rPr dirty="0" sz="1450" spc="-15">
                <a:latin typeface="Courier New"/>
                <a:cs typeface="Courier New"/>
              </a:rPr>
              <a:t>MAX_VALUE</a:t>
            </a:r>
            <a:endParaRPr sz="145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5" y="6268186"/>
            <a:ext cx="6602095" cy="2159635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650" spc="-5" b="1">
                <a:latin typeface="Times New Roman"/>
                <a:cs typeface="Times New Roman"/>
              </a:rPr>
              <a:t>Ex</a:t>
            </a:r>
            <a:r>
              <a:rPr dirty="0" sz="1650" spc="-5" b="1">
                <a:latin typeface="Times New Roman"/>
                <a:cs typeface="Times New Roman"/>
              </a:rPr>
              <a:t>e</a:t>
            </a:r>
            <a:r>
              <a:rPr dirty="0" sz="1650" spc="-5" b="1">
                <a:latin typeface="Times New Roman"/>
                <a:cs typeface="Times New Roman"/>
              </a:rPr>
              <a:t>rcises</a:t>
            </a: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1450" spc="-60">
                <a:latin typeface="Times New Roman"/>
                <a:cs typeface="Times New Roman"/>
              </a:rPr>
              <a:t>To </a:t>
            </a:r>
            <a:r>
              <a:rPr dirty="0" sz="1450" spc="-10">
                <a:latin typeface="Times New Roman"/>
                <a:cs typeface="Times New Roman"/>
              </a:rPr>
              <a:t>extend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knowledge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subjects covered </a:t>
            </a:r>
            <a:r>
              <a:rPr dirty="0" sz="1450" spc="-25">
                <a:latin typeface="Times New Roman"/>
                <a:cs typeface="Times New Roman"/>
              </a:rPr>
              <a:t>today, </a:t>
            </a:r>
            <a:r>
              <a:rPr dirty="0" sz="1450" spc="-10">
                <a:latin typeface="Times New Roman"/>
                <a:cs typeface="Times New Roman"/>
              </a:rPr>
              <a:t>try the following</a:t>
            </a:r>
            <a:r>
              <a:rPr dirty="0" sz="1450" spc="1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exercises:</a:t>
            </a:r>
            <a:endParaRPr sz="1450">
              <a:latin typeface="Times New Roman"/>
              <a:cs typeface="Times New Roman"/>
            </a:endParaRPr>
          </a:p>
          <a:p>
            <a:pPr marL="478155" marR="5080" indent="-182245">
              <a:lnSpc>
                <a:spcPct val="100400"/>
              </a:lnSpc>
              <a:spcBef>
                <a:spcPts val="630"/>
              </a:spcBef>
              <a:buFont typeface="Times New Roman"/>
              <a:buAutoNum type="arabicPeriod"/>
              <a:tabLst>
                <a:tab pos="479425" algn="l"/>
              </a:tabLst>
            </a:pPr>
            <a:r>
              <a:rPr dirty="0" sz="1450" spc="-10">
                <a:latin typeface="Times New Roman"/>
                <a:cs typeface="Times New Roman"/>
              </a:rPr>
              <a:t>Using the </a:t>
            </a:r>
            <a:r>
              <a:rPr dirty="0" sz="1450" spc="-15">
                <a:latin typeface="Courier New"/>
                <a:cs typeface="Courier New"/>
              </a:rPr>
              <a:t>countDays() </a:t>
            </a:r>
            <a:r>
              <a:rPr dirty="0" sz="1450" spc="-10">
                <a:latin typeface="Times New Roman"/>
                <a:cs typeface="Times New Roman"/>
              </a:rPr>
              <a:t>method from the DayCounter application, create an  application that displays every date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given year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single list from January 1 to  December </a:t>
            </a:r>
            <a:r>
              <a:rPr dirty="0" sz="1450" spc="-5">
                <a:latin typeface="Times New Roman"/>
                <a:cs typeface="Times New Roman"/>
              </a:rPr>
              <a:t>31.</a:t>
            </a:r>
            <a:endParaRPr sz="1450">
              <a:latin typeface="Times New Roman"/>
              <a:cs typeface="Times New Roman"/>
            </a:endParaRPr>
          </a:p>
          <a:p>
            <a:pPr marL="478155" marR="547370" indent="-146050">
              <a:lnSpc>
                <a:spcPct val="99300"/>
              </a:lnSpc>
              <a:spcBef>
                <a:spcPts val="580"/>
              </a:spcBef>
              <a:buFont typeface="Times New Roman"/>
              <a:buAutoNum type="arabicPeriod"/>
              <a:tabLst>
                <a:tab pos="515620" algn="l"/>
              </a:tabLst>
            </a:pPr>
            <a:r>
              <a:rPr dirty="0" sz="1450" spc="-10">
                <a:latin typeface="Times New Roman"/>
                <a:cs typeface="Times New Roman"/>
              </a:rPr>
              <a:t>Create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class that takes words for the first 10 numbers (“one” to “ten”) and  converts them into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single </a:t>
            </a:r>
            <a:r>
              <a:rPr dirty="0" sz="1450" spc="-10">
                <a:latin typeface="Courier New"/>
                <a:cs typeface="Courier New"/>
              </a:rPr>
              <a:t>long </a:t>
            </a:r>
            <a:r>
              <a:rPr dirty="0" sz="1450" spc="-20">
                <a:latin typeface="Times New Roman"/>
                <a:cs typeface="Times New Roman"/>
              </a:rPr>
              <a:t>integer. </a:t>
            </a:r>
            <a:r>
              <a:rPr dirty="0" sz="1450" spc="-10">
                <a:latin typeface="Times New Roman"/>
                <a:cs typeface="Times New Roman"/>
              </a:rPr>
              <a:t>Use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5">
                <a:latin typeface="Courier New"/>
                <a:cs typeface="Courier New"/>
              </a:rPr>
              <a:t>switch </a:t>
            </a:r>
            <a:r>
              <a:rPr dirty="0" sz="1450" spc="-10">
                <a:latin typeface="Times New Roman"/>
                <a:cs typeface="Times New Roman"/>
              </a:rPr>
              <a:t>statement for the  conversion and command-line </a:t>
            </a:r>
            <a:r>
              <a:rPr dirty="0" sz="1450" spc="-15">
                <a:latin typeface="Times New Roman"/>
                <a:cs typeface="Times New Roman"/>
              </a:rPr>
              <a:t>arguments </a:t>
            </a:r>
            <a:r>
              <a:rPr dirty="0" sz="1450" spc="-10">
                <a:latin typeface="Times New Roman"/>
                <a:cs typeface="Times New Roman"/>
              </a:rPr>
              <a:t>for the</a:t>
            </a:r>
            <a:r>
              <a:rPr dirty="0" sz="1450" spc="3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words.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17" y="1535852"/>
            <a:ext cx="4304030" cy="417067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259079">
              <a:lnSpc>
                <a:spcPts val="1240"/>
              </a:lnSpc>
              <a:spcBef>
                <a:spcPts val="130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  <a:hlinkClick r:id="rId2" action="ppaction://hlinksldjump"/>
              </a:rPr>
              <a:t>p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ublic class </a:t>
            </a:r>
            <a:r>
              <a:rPr dirty="0" sz="1050" spc="10">
                <a:latin typeface="Courier New"/>
                <a:cs typeface="Courier New"/>
              </a:rPr>
              <a:t>Cases</a:t>
            </a:r>
            <a:r>
              <a:rPr dirty="0" sz="1050" spc="-1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marL="917575" marR="5080" indent="-329565">
              <a:lnSpc>
                <a:spcPts val="1220"/>
              </a:lnSpc>
              <a:spcBef>
                <a:spcPts val="55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public static void </a:t>
            </a:r>
            <a:r>
              <a:rPr dirty="0" sz="1050" spc="10">
                <a:latin typeface="Courier New"/>
                <a:cs typeface="Courier New"/>
              </a:rPr>
              <a:t>main(String[] arguments)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float </a:t>
            </a:r>
            <a:r>
              <a:rPr dirty="0" sz="1050" spc="15">
                <a:latin typeface="Courier New"/>
                <a:cs typeface="Courier New"/>
              </a:rPr>
              <a:t>x </a:t>
            </a:r>
            <a:r>
              <a:rPr dirty="0" baseline="7936" sz="1575" spc="22">
                <a:latin typeface="Courier New"/>
                <a:cs typeface="Courier New"/>
              </a:rPr>
              <a:t>=</a:t>
            </a:r>
            <a:r>
              <a:rPr dirty="0" baseline="7936" sz="1575" spc="1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9;</a:t>
            </a:r>
            <a:endParaRPr sz="1050">
              <a:latin typeface="Courier New"/>
              <a:cs typeface="Courier New"/>
            </a:endParaRPr>
          </a:p>
          <a:p>
            <a:pPr marL="917575">
              <a:lnSpc>
                <a:spcPts val="118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float </a:t>
            </a:r>
            <a:r>
              <a:rPr dirty="0" sz="1050" spc="15">
                <a:latin typeface="Courier New"/>
                <a:cs typeface="Courier New"/>
              </a:rPr>
              <a:t>y =</a:t>
            </a:r>
            <a:r>
              <a:rPr dirty="0" sz="1050" spc="-5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5;</a:t>
            </a:r>
            <a:endParaRPr sz="1050">
              <a:latin typeface="Courier New"/>
              <a:cs typeface="Courier New"/>
            </a:endParaRPr>
          </a:p>
          <a:p>
            <a:pPr marL="917575" marR="1650364">
              <a:lnSpc>
                <a:spcPts val="1220"/>
              </a:lnSpc>
              <a:spcBef>
                <a:spcPts val="50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5">
                <a:latin typeface="Courier New"/>
                <a:cs typeface="Courier New"/>
              </a:rPr>
              <a:t>z </a:t>
            </a:r>
            <a:r>
              <a:rPr dirty="0" baseline="-7936" sz="1575" spc="22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(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dirty="0" sz="1050" spc="10">
                <a:latin typeface="Courier New"/>
                <a:cs typeface="Courier New"/>
              </a:rPr>
              <a:t>)(x </a:t>
            </a:r>
            <a:r>
              <a:rPr dirty="0" sz="1050" spc="15">
                <a:latin typeface="Courier New"/>
                <a:cs typeface="Courier New"/>
              </a:rPr>
              <a:t>/ </a:t>
            </a:r>
            <a:r>
              <a:rPr dirty="0" sz="1050" spc="10">
                <a:latin typeface="Courier New"/>
                <a:cs typeface="Courier New"/>
              </a:rPr>
              <a:t>y);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switch </a:t>
            </a:r>
            <a:r>
              <a:rPr dirty="0" sz="1050" spc="10">
                <a:latin typeface="Courier New"/>
                <a:cs typeface="Courier New"/>
              </a:rPr>
              <a:t>(z)</a:t>
            </a:r>
            <a:r>
              <a:rPr dirty="0" sz="1050" spc="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marL="1246505">
              <a:lnSpc>
                <a:spcPts val="117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</a:t>
            </a:r>
            <a:r>
              <a:rPr dirty="0" sz="1050" spc="-7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1:</a:t>
            </a:r>
            <a:endParaRPr sz="1050">
              <a:latin typeface="Courier New"/>
              <a:cs typeface="Courier New"/>
            </a:endParaRPr>
          </a:p>
          <a:p>
            <a:pPr marL="1246505" marR="1896745" indent="328930">
              <a:lnSpc>
                <a:spcPts val="1220"/>
              </a:lnSpc>
              <a:spcBef>
                <a:spcPts val="55"/>
              </a:spcBef>
            </a:pPr>
            <a:r>
              <a:rPr dirty="0" sz="1050" spc="15">
                <a:latin typeface="Courier New"/>
                <a:cs typeface="Courier New"/>
              </a:rPr>
              <a:t>x </a:t>
            </a:r>
            <a:r>
              <a:rPr dirty="0" baseline="2645" sz="1575" spc="22">
                <a:latin typeface="Courier New"/>
                <a:cs typeface="Courier New"/>
              </a:rPr>
              <a:t>= </a:t>
            </a:r>
            <a:r>
              <a:rPr dirty="0" sz="1050" spc="15">
                <a:latin typeface="Courier New"/>
                <a:cs typeface="Courier New"/>
              </a:rPr>
              <a:t>x +</a:t>
            </a:r>
            <a:r>
              <a:rPr dirty="0" sz="1050" spc="-7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2;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</a:t>
            </a:r>
            <a:r>
              <a:rPr dirty="0" sz="105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2:</a:t>
            </a:r>
            <a:endParaRPr sz="1050">
              <a:latin typeface="Courier New"/>
              <a:cs typeface="Courier New"/>
            </a:endParaRPr>
          </a:p>
          <a:p>
            <a:pPr marL="1246505" marR="1896745" indent="328930">
              <a:lnSpc>
                <a:spcPts val="1220"/>
              </a:lnSpc>
              <a:spcBef>
                <a:spcPts val="10"/>
              </a:spcBef>
            </a:pPr>
            <a:r>
              <a:rPr dirty="0" sz="1050" spc="15">
                <a:latin typeface="Courier New"/>
                <a:cs typeface="Courier New"/>
              </a:rPr>
              <a:t>x </a:t>
            </a:r>
            <a:r>
              <a:rPr dirty="0" baseline="2645" sz="1575" spc="22">
                <a:latin typeface="Courier New"/>
                <a:cs typeface="Courier New"/>
              </a:rPr>
              <a:t>= </a:t>
            </a:r>
            <a:r>
              <a:rPr dirty="0" sz="1050" spc="15">
                <a:latin typeface="Courier New"/>
                <a:cs typeface="Courier New"/>
              </a:rPr>
              <a:t>x +</a:t>
            </a:r>
            <a:r>
              <a:rPr dirty="0" sz="1050" spc="-7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3;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default</a:t>
            </a:r>
            <a:r>
              <a:rPr dirty="0" sz="1050" spc="10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321310">
              <a:lnSpc>
                <a:spcPts val="1175"/>
              </a:lnSpc>
            </a:pPr>
            <a:r>
              <a:rPr dirty="0" sz="1050" spc="15">
                <a:latin typeface="Courier New"/>
                <a:cs typeface="Courier New"/>
              </a:rPr>
              <a:t>x </a:t>
            </a:r>
            <a:r>
              <a:rPr dirty="0" baseline="2645" sz="1575" spc="22">
                <a:latin typeface="Courier New"/>
                <a:cs typeface="Courier New"/>
              </a:rPr>
              <a:t>= </a:t>
            </a:r>
            <a:r>
              <a:rPr dirty="0" sz="1050" spc="15">
                <a:latin typeface="Courier New"/>
                <a:cs typeface="Courier New"/>
              </a:rPr>
              <a:t>x +</a:t>
            </a:r>
            <a:r>
              <a:rPr dirty="0" sz="1050" spc="-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1;</a:t>
            </a:r>
            <a:endParaRPr sz="1050">
              <a:latin typeface="Courier New"/>
              <a:cs typeface="Courier New"/>
            </a:endParaRPr>
          </a:p>
          <a:p>
            <a:pPr marL="91757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91757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.println(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“Value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of x: “ </a:t>
            </a:r>
            <a:r>
              <a:rPr dirty="0" sz="1050" spc="15">
                <a:latin typeface="Courier New"/>
                <a:cs typeface="Courier New"/>
              </a:rPr>
              <a:t>+ </a:t>
            </a:r>
            <a:r>
              <a:rPr dirty="0" sz="1050" spc="10">
                <a:latin typeface="Courier New"/>
                <a:cs typeface="Courier New"/>
              </a:rPr>
              <a:t>x);</a:t>
            </a:r>
            <a:endParaRPr sz="1050">
              <a:latin typeface="Courier New"/>
              <a:cs typeface="Courier New"/>
            </a:endParaRPr>
          </a:p>
          <a:p>
            <a:pPr algn="ctr" marR="303593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50" spc="-10">
                <a:latin typeface="Times New Roman"/>
                <a:cs typeface="Times New Roman"/>
              </a:rPr>
              <a:t>What will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the value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Courier New"/>
                <a:cs typeface="Courier New"/>
              </a:rPr>
              <a:t>x</a:t>
            </a:r>
            <a:r>
              <a:rPr dirty="0" sz="1450" spc="-48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when it is displayed?</a:t>
            </a:r>
            <a:endParaRPr sz="1450">
              <a:latin typeface="Times New Roman"/>
              <a:cs typeface="Times New Roman"/>
            </a:endParaRPr>
          </a:p>
          <a:p>
            <a:pPr marL="314325">
              <a:lnSpc>
                <a:spcPct val="100000"/>
              </a:lnSpc>
              <a:spcBef>
                <a:spcPts val="780"/>
              </a:spcBef>
            </a:pPr>
            <a:r>
              <a:rPr dirty="0" sz="1450" spc="-10" b="1">
                <a:latin typeface="Times New Roman"/>
                <a:cs typeface="Times New Roman"/>
              </a:rPr>
              <a:t>A. </a:t>
            </a:r>
            <a:r>
              <a:rPr dirty="0" sz="1450" spc="-5">
                <a:latin typeface="Times New Roman"/>
                <a:cs typeface="Times New Roman"/>
              </a:rPr>
              <a:t>9.0</a:t>
            </a:r>
            <a:endParaRPr sz="1450">
              <a:latin typeface="Times New Roman"/>
              <a:cs typeface="Times New Roman"/>
            </a:endParaRPr>
          </a:p>
          <a:p>
            <a:pPr marL="314325">
              <a:lnSpc>
                <a:spcPct val="100000"/>
              </a:lnSpc>
              <a:spcBef>
                <a:spcPts val="635"/>
              </a:spcBef>
            </a:pPr>
            <a:r>
              <a:rPr dirty="0" sz="1450" spc="-10" b="1">
                <a:latin typeface="Times New Roman"/>
                <a:cs typeface="Times New Roman"/>
              </a:rPr>
              <a:t>B.</a:t>
            </a:r>
            <a:r>
              <a:rPr dirty="0" sz="1450" spc="-95" b="1">
                <a:latin typeface="Times New Roman"/>
                <a:cs typeface="Times New Roman"/>
              </a:rPr>
              <a:t> </a:t>
            </a:r>
            <a:r>
              <a:rPr dirty="0" sz="1450" spc="-20">
                <a:latin typeface="Times New Roman"/>
                <a:cs typeface="Times New Roman"/>
              </a:rPr>
              <a:t>11.0</a:t>
            </a:r>
            <a:endParaRPr sz="1450">
              <a:latin typeface="Times New Roman"/>
              <a:cs typeface="Times New Roman"/>
            </a:endParaRPr>
          </a:p>
          <a:p>
            <a:pPr marL="314325">
              <a:lnSpc>
                <a:spcPct val="100000"/>
              </a:lnSpc>
              <a:spcBef>
                <a:spcPts val="640"/>
              </a:spcBef>
            </a:pPr>
            <a:r>
              <a:rPr dirty="0" sz="1450" spc="-10" b="1">
                <a:latin typeface="Times New Roman"/>
                <a:cs typeface="Times New Roman"/>
              </a:rPr>
              <a:t>C.</a:t>
            </a:r>
            <a:r>
              <a:rPr dirty="0" sz="1450" spc="-100" b="1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15.0</a:t>
            </a:r>
            <a:endParaRPr sz="1450">
              <a:latin typeface="Times New Roman"/>
              <a:cs typeface="Times New Roman"/>
            </a:endParaRPr>
          </a:p>
          <a:p>
            <a:pPr marL="314325">
              <a:lnSpc>
                <a:spcPct val="100000"/>
              </a:lnSpc>
              <a:spcBef>
                <a:spcPts val="635"/>
              </a:spcBef>
            </a:pPr>
            <a:r>
              <a:rPr dirty="0" sz="1450" spc="-10" b="1">
                <a:latin typeface="Times New Roman"/>
                <a:cs typeface="Times New Roman"/>
              </a:rPr>
              <a:t>D. </a:t>
            </a:r>
            <a:r>
              <a:rPr dirty="0" sz="1450" spc="-10">
                <a:latin typeface="Times New Roman"/>
                <a:cs typeface="Times New Roman"/>
              </a:rPr>
              <a:t>The program will </a:t>
            </a:r>
            <a:r>
              <a:rPr dirty="0" sz="1450" spc="-5">
                <a:latin typeface="Times New Roman"/>
                <a:cs typeface="Times New Roman"/>
              </a:rPr>
              <a:t>not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compile.</a:t>
            </a:r>
            <a:endParaRPr sz="1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1" y="1742365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57201" y="1769803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1" y="1737792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198" y="1737792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093662" y="1746938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093658" y="1746938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1" y="3544180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1" y="3571619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1" y="3539607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198" y="3539607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093662" y="3548754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093658" y="3548754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44492" y="631572"/>
            <a:ext cx="6646545" cy="9469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9209">
              <a:lnSpc>
                <a:spcPct val="99300"/>
              </a:lnSpc>
              <a:spcBef>
                <a:spcPts val="100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20">
                <a:latin typeface="Times New Roman"/>
                <a:cs typeface="Times New Roman"/>
              </a:rPr>
              <a:t>program’s </a:t>
            </a:r>
            <a:r>
              <a:rPr dirty="0" sz="1450" spc="-10">
                <a:latin typeface="Times New Roman"/>
                <a:cs typeface="Times New Roman"/>
              </a:rPr>
              <a:t>output is displayed in lines </a:t>
            </a:r>
            <a:r>
              <a:rPr dirty="0" sz="1450" spc="-15">
                <a:latin typeface="Times New Roman"/>
                <a:cs typeface="Times New Roman"/>
              </a:rPr>
              <a:t>11–12. </a:t>
            </a:r>
            <a:r>
              <a:rPr dirty="0" sz="1450" spc="-10">
                <a:latin typeface="Times New Roman"/>
                <a:cs typeface="Times New Roman"/>
              </a:rPr>
              <a:t>As part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output, the  </a:t>
            </a:r>
            <a:r>
              <a:rPr dirty="0" sz="1450" spc="-15">
                <a:latin typeface="Courier New"/>
                <a:cs typeface="Courier New"/>
              </a:rPr>
              <a:t>countDays()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called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with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monthIn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yearIn</a:t>
            </a:r>
            <a:r>
              <a:rPr dirty="0" sz="1450" spc="-10">
                <a:latin typeface="Times New Roman"/>
                <a:cs typeface="Times New Roman"/>
              </a:rPr>
              <a:t>,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returned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by  this method 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displayed.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00">
              <a:latin typeface="Times New Roman"/>
              <a:cs typeface="Times New Roman"/>
            </a:endParaRPr>
          </a:p>
          <a:p>
            <a:pPr marL="131445">
              <a:lnSpc>
                <a:spcPct val="100000"/>
              </a:lnSpc>
            </a:pPr>
            <a:r>
              <a:rPr dirty="0" sz="1450" spc="-10" b="1">
                <a:solidFill>
                  <a:srgbClr val="57595B"/>
                </a:solidFill>
                <a:latin typeface="Times New Roman"/>
                <a:cs typeface="Times New Roman"/>
              </a:rPr>
              <a:t>Note</a:t>
            </a:r>
            <a:endParaRPr sz="1450">
              <a:latin typeface="Times New Roman"/>
              <a:cs typeface="Times New Roman"/>
            </a:endParaRPr>
          </a:p>
          <a:p>
            <a:pPr marL="253365" marR="226695" indent="5715">
              <a:lnSpc>
                <a:spcPct val="96900"/>
              </a:lnSpc>
              <a:spcBef>
                <a:spcPts val="690"/>
              </a:spcBef>
            </a:pPr>
            <a:r>
              <a:rPr dirty="0" sz="1450" spc="-10">
                <a:latin typeface="Times New Roman"/>
                <a:cs typeface="Times New Roman"/>
              </a:rPr>
              <a:t>At this point, you might want to know how to collect input from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user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program  rather than using command-line </a:t>
            </a:r>
            <a:r>
              <a:rPr dirty="0" sz="1450" spc="-15">
                <a:latin typeface="Times New Roman"/>
                <a:cs typeface="Times New Roman"/>
              </a:rPr>
              <a:t>arguments </a:t>
            </a:r>
            <a:r>
              <a:rPr dirty="0" sz="1450" spc="-10">
                <a:latin typeface="Times New Roman"/>
                <a:cs typeface="Times New Roman"/>
              </a:rPr>
              <a:t>to receive it. There </a:t>
            </a:r>
            <a:r>
              <a:rPr dirty="0" sz="1450" spc="-15">
                <a:latin typeface="Times New Roman"/>
                <a:cs typeface="Times New Roman"/>
              </a:rPr>
              <a:t>isn’t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method  comparable to </a:t>
            </a:r>
            <a:r>
              <a:rPr dirty="0" sz="1450" spc="-15">
                <a:latin typeface="Courier New"/>
                <a:cs typeface="Courier New"/>
              </a:rPr>
              <a:t>System.out.println() </a:t>
            </a:r>
            <a:r>
              <a:rPr dirty="0" sz="1450" spc="-10">
                <a:latin typeface="Times New Roman"/>
                <a:cs typeface="Times New Roman"/>
              </a:rPr>
              <a:t>that receives input. Instead, you must  learn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bit more about </a:t>
            </a:r>
            <a:r>
              <a:rPr dirty="0" sz="1450" spc="-25">
                <a:latin typeface="Times New Roman"/>
                <a:cs typeface="Times New Roman"/>
              </a:rPr>
              <a:t>Java’s </a:t>
            </a:r>
            <a:r>
              <a:rPr dirty="0" sz="1450" spc="-10">
                <a:latin typeface="Times New Roman"/>
                <a:cs typeface="Times New Roman"/>
              </a:rPr>
              <a:t>input and output classes before you can receive input 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program without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graphical user interface. This topic is covered during  </a:t>
            </a:r>
            <a:r>
              <a:rPr dirty="0" sz="1450" spc="-25">
                <a:latin typeface="Times New Roman"/>
                <a:cs typeface="Times New Roman"/>
              </a:rPr>
              <a:t>“</a:t>
            </a:r>
            <a:r>
              <a:rPr dirty="0" u="sng" sz="1450" spc="-2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Working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with Input and</a:t>
            </a:r>
            <a:r>
              <a:rPr dirty="0" u="sng" sz="1450" spc="2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Output</a:t>
            </a:r>
            <a:r>
              <a:rPr dirty="0" sz="1450" spc="-10">
                <a:latin typeface="Times New Roman"/>
                <a:cs typeface="Times New Roman"/>
              </a:rPr>
              <a:t>.”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50" spc="-5" b="1">
                <a:latin typeface="Times New Roman"/>
                <a:cs typeface="Times New Roman"/>
              </a:rPr>
              <a:t>The </a:t>
            </a:r>
            <a:r>
              <a:rPr dirty="0" sz="1650" spc="-25" b="1">
                <a:latin typeface="Times New Roman"/>
                <a:cs typeface="Times New Roman"/>
              </a:rPr>
              <a:t>Ternary</a:t>
            </a:r>
            <a:r>
              <a:rPr dirty="0" sz="1650" b="1">
                <a:latin typeface="Times New Roman"/>
                <a:cs typeface="Times New Roman"/>
              </a:rPr>
              <a:t> </a:t>
            </a:r>
            <a:r>
              <a:rPr dirty="0" sz="1650" spc="-5" b="1">
                <a:latin typeface="Times New Roman"/>
                <a:cs typeface="Times New Roman"/>
              </a:rPr>
              <a:t>Operator</a:t>
            </a:r>
            <a:endParaRPr sz="1650">
              <a:latin typeface="Times New Roman"/>
              <a:cs typeface="Times New Roman"/>
            </a:endParaRPr>
          </a:p>
          <a:p>
            <a:pPr marL="12700" marR="29209" indent="-635">
              <a:lnSpc>
                <a:spcPct val="99300"/>
              </a:lnSpc>
              <a:spcBef>
                <a:spcPts val="680"/>
              </a:spcBef>
            </a:pPr>
            <a:r>
              <a:rPr dirty="0" sz="1450" spc="-10">
                <a:latin typeface="Times New Roman"/>
                <a:cs typeface="Times New Roman"/>
              </a:rPr>
              <a:t>An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alternative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using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if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else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keywords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conditional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  ternary </a:t>
            </a:r>
            <a:r>
              <a:rPr dirty="0" sz="1450" spc="-15">
                <a:latin typeface="Times New Roman"/>
                <a:cs typeface="Times New Roman"/>
              </a:rPr>
              <a:t>operator, </a:t>
            </a:r>
            <a:r>
              <a:rPr dirty="0" sz="1450" spc="-10">
                <a:latin typeface="Times New Roman"/>
                <a:cs typeface="Times New Roman"/>
              </a:rPr>
              <a:t>also called the conditional </a:t>
            </a:r>
            <a:r>
              <a:rPr dirty="0" sz="1450" spc="-20">
                <a:latin typeface="Times New Roman"/>
                <a:cs typeface="Times New Roman"/>
              </a:rPr>
              <a:t>operator. </a:t>
            </a:r>
            <a:r>
              <a:rPr dirty="0" sz="1450" spc="-10">
                <a:latin typeface="Times New Roman"/>
                <a:cs typeface="Times New Roman"/>
              </a:rPr>
              <a:t>This operator is ternary because it  has three operands (the word “ternary” refers to anything with three</a:t>
            </a:r>
            <a:r>
              <a:rPr dirty="0" sz="1450" spc="6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parts).</a:t>
            </a:r>
            <a:endParaRPr sz="1450">
              <a:latin typeface="Times New Roman"/>
              <a:cs typeface="Times New Roman"/>
            </a:endParaRPr>
          </a:p>
          <a:p>
            <a:pPr marL="12700" marR="210820">
              <a:lnSpc>
                <a:spcPct val="99300"/>
              </a:lnSpc>
              <a:spcBef>
                <a:spcPts val="650"/>
              </a:spcBef>
            </a:pPr>
            <a:r>
              <a:rPr dirty="0" sz="1450" spc="-10">
                <a:latin typeface="Times New Roman"/>
                <a:cs typeface="Times New Roman"/>
              </a:rPr>
              <a:t>This operator is an expression, meaning that it returns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value—unlike the more general  </a:t>
            </a:r>
            <a:r>
              <a:rPr dirty="0" sz="1450" spc="-10">
                <a:latin typeface="Courier New"/>
                <a:cs typeface="Courier New"/>
              </a:rPr>
              <a:t>if</a:t>
            </a:r>
            <a:r>
              <a:rPr dirty="0" sz="1450" spc="-10">
                <a:latin typeface="Times New Roman"/>
                <a:cs typeface="Times New Roman"/>
              </a:rPr>
              <a:t>, which can result in only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statement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block being executed. The operator is most  useful for short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simple conditionals and takes the following</a:t>
            </a:r>
            <a:r>
              <a:rPr dirty="0" sz="1450" spc="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form: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20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</a:pPr>
            <a:r>
              <a:rPr dirty="0" sz="1050" spc="10" i="1">
                <a:latin typeface="Courier New"/>
                <a:cs typeface="Courier New"/>
              </a:rPr>
              <a:t>test </a:t>
            </a:r>
            <a:r>
              <a:rPr dirty="0" sz="1050" spc="15">
                <a:latin typeface="Courier New"/>
                <a:cs typeface="Courier New"/>
              </a:rPr>
              <a:t>? </a:t>
            </a:r>
            <a:r>
              <a:rPr dirty="0" sz="1050" spc="10" i="1">
                <a:latin typeface="Courier New"/>
                <a:cs typeface="Courier New"/>
              </a:rPr>
              <a:t>trueResult </a:t>
            </a:r>
            <a:r>
              <a:rPr dirty="0" sz="1050" spc="15">
                <a:latin typeface="Courier New"/>
                <a:cs typeface="Courier New"/>
              </a:rPr>
              <a:t>:</a:t>
            </a:r>
            <a:r>
              <a:rPr dirty="0" sz="1050" spc="20">
                <a:latin typeface="Courier New"/>
                <a:cs typeface="Courier New"/>
              </a:rPr>
              <a:t> </a:t>
            </a:r>
            <a:r>
              <a:rPr dirty="0" sz="1050" spc="10" i="1">
                <a:latin typeface="Courier New"/>
                <a:cs typeface="Courier New"/>
              </a:rPr>
              <a:t>falseResult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12700" marR="5080">
              <a:lnSpc>
                <a:spcPct val="103499"/>
              </a:lnSpc>
              <a:spcBef>
                <a:spcPts val="660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 i="1">
                <a:latin typeface="Times New Roman"/>
                <a:cs typeface="Times New Roman"/>
              </a:rPr>
              <a:t>test </a:t>
            </a:r>
            <a:r>
              <a:rPr dirty="0" sz="1450" spc="-10">
                <a:latin typeface="Times New Roman"/>
                <a:cs typeface="Times New Roman"/>
              </a:rPr>
              <a:t>is an expression that returns </a:t>
            </a:r>
            <a:r>
              <a:rPr dirty="0" sz="1450" spc="-10">
                <a:latin typeface="Courier New"/>
                <a:cs typeface="Courier New"/>
              </a:rPr>
              <a:t>true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Courier New"/>
                <a:cs typeface="Courier New"/>
              </a:rPr>
              <a:t>false</a:t>
            </a:r>
            <a:r>
              <a:rPr dirty="0" sz="1450" spc="-10">
                <a:latin typeface="Times New Roman"/>
                <a:cs typeface="Times New Roman"/>
              </a:rPr>
              <a:t>, just like the test in the </a:t>
            </a:r>
            <a:r>
              <a:rPr dirty="0" sz="1450" spc="-10">
                <a:latin typeface="Courier New"/>
                <a:cs typeface="Courier New"/>
              </a:rPr>
              <a:t>if  </a:t>
            </a:r>
            <a:r>
              <a:rPr dirty="0" sz="1450" spc="-10">
                <a:latin typeface="Times New Roman"/>
                <a:cs typeface="Times New Roman"/>
              </a:rPr>
              <a:t>statement. If the </a:t>
            </a:r>
            <a:r>
              <a:rPr dirty="0" sz="1450" spc="-10" i="1">
                <a:latin typeface="Times New Roman"/>
                <a:cs typeface="Times New Roman"/>
              </a:rPr>
              <a:t>test </a:t>
            </a:r>
            <a:r>
              <a:rPr dirty="0" sz="1450" spc="-10">
                <a:latin typeface="Times New Roman"/>
                <a:cs typeface="Times New Roman"/>
              </a:rPr>
              <a:t>is </a:t>
            </a:r>
            <a:r>
              <a:rPr dirty="0" sz="1450" spc="-10">
                <a:latin typeface="Courier New"/>
                <a:cs typeface="Courier New"/>
              </a:rPr>
              <a:t>true</a:t>
            </a:r>
            <a:r>
              <a:rPr dirty="0" sz="1450" spc="-10">
                <a:latin typeface="Times New Roman"/>
                <a:cs typeface="Times New Roman"/>
              </a:rPr>
              <a:t>, the conditional operator returns the value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5" i="1">
                <a:latin typeface="Courier New"/>
                <a:cs typeface="Courier New"/>
              </a:rPr>
              <a:t>trueResult</a:t>
            </a:r>
            <a:r>
              <a:rPr dirty="0" sz="1450" spc="-15">
                <a:latin typeface="Times New Roman"/>
                <a:cs typeface="Times New Roman"/>
              </a:rPr>
              <a:t>.  </a:t>
            </a:r>
            <a:r>
              <a:rPr dirty="0" sz="1450" spc="-10">
                <a:latin typeface="Times New Roman"/>
                <a:cs typeface="Times New Roman"/>
              </a:rPr>
              <a:t>If the </a:t>
            </a:r>
            <a:r>
              <a:rPr dirty="0" sz="1450" spc="-10" i="1">
                <a:latin typeface="Times New Roman"/>
                <a:cs typeface="Times New Roman"/>
              </a:rPr>
              <a:t>test </a:t>
            </a:r>
            <a:r>
              <a:rPr dirty="0" sz="1450" spc="-10">
                <a:latin typeface="Times New Roman"/>
                <a:cs typeface="Times New Roman"/>
              </a:rPr>
              <a:t>is </a:t>
            </a:r>
            <a:r>
              <a:rPr dirty="0" sz="1450" spc="-10">
                <a:latin typeface="Courier New"/>
                <a:cs typeface="Courier New"/>
              </a:rPr>
              <a:t>false</a:t>
            </a:r>
            <a:r>
              <a:rPr dirty="0" sz="1450" spc="-10">
                <a:latin typeface="Times New Roman"/>
                <a:cs typeface="Times New Roman"/>
              </a:rPr>
              <a:t>, the conditional operator returns the value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5" i="1">
                <a:latin typeface="Courier New"/>
                <a:cs typeface="Courier New"/>
              </a:rPr>
              <a:t>falseResult</a:t>
            </a:r>
            <a:r>
              <a:rPr dirty="0" sz="1450" spc="-15">
                <a:latin typeface="Times New Roman"/>
                <a:cs typeface="Times New Roman"/>
              </a:rPr>
              <a:t>. </a:t>
            </a:r>
            <a:r>
              <a:rPr dirty="0" sz="1450" spc="-10">
                <a:latin typeface="Times New Roman"/>
                <a:cs typeface="Times New Roman"/>
              </a:rPr>
              <a:t>For  example, the following conditional tests the values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5">
                <a:latin typeface="Courier New"/>
                <a:cs typeface="Courier New"/>
              </a:rPr>
              <a:t>myScore </a:t>
            </a:r>
            <a:r>
              <a:rPr dirty="0" sz="1450" spc="-10">
                <a:latin typeface="Times New Roman"/>
                <a:cs typeface="Times New Roman"/>
              </a:rPr>
              <a:t>and </a:t>
            </a:r>
            <a:r>
              <a:rPr dirty="0" sz="1450" spc="-15">
                <a:latin typeface="Courier New"/>
                <a:cs typeface="Courier New"/>
              </a:rPr>
              <a:t>yourScore </a:t>
            </a:r>
            <a:r>
              <a:rPr dirty="0" sz="1450" spc="-10">
                <a:latin typeface="Times New Roman"/>
                <a:cs typeface="Times New Roman"/>
              </a:rPr>
              <a:t>and  sets the variable </a:t>
            </a:r>
            <a:r>
              <a:rPr dirty="0" sz="1450" spc="-15">
                <a:latin typeface="Courier New"/>
                <a:cs typeface="Courier New"/>
              </a:rPr>
              <a:t>ourBestScore</a:t>
            </a:r>
            <a:r>
              <a:rPr dirty="0" sz="1450" spc="-49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equal to </a:t>
            </a:r>
            <a:r>
              <a:rPr dirty="0" sz="1450" spc="-5">
                <a:latin typeface="Times New Roman"/>
                <a:cs typeface="Times New Roman"/>
              </a:rPr>
              <a:t>one of </a:t>
            </a:r>
            <a:r>
              <a:rPr dirty="0" sz="1450" spc="-10">
                <a:latin typeface="Times New Roman"/>
                <a:cs typeface="Times New Roman"/>
              </a:rPr>
              <a:t>them: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20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0">
                <a:latin typeface="Courier New"/>
                <a:cs typeface="Courier New"/>
              </a:rPr>
              <a:t>ourBestScore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myScore </a:t>
            </a:r>
            <a:r>
              <a:rPr dirty="0" sz="1050" spc="15">
                <a:latin typeface="Courier New"/>
                <a:cs typeface="Courier New"/>
              </a:rPr>
              <a:t>&gt; </a:t>
            </a:r>
            <a:r>
              <a:rPr dirty="0" sz="1050" spc="10">
                <a:latin typeface="Courier New"/>
                <a:cs typeface="Courier New"/>
              </a:rPr>
              <a:t>yourScore </a:t>
            </a:r>
            <a:r>
              <a:rPr dirty="0" sz="1050" spc="15">
                <a:latin typeface="Courier New"/>
                <a:cs typeface="Courier New"/>
              </a:rPr>
              <a:t>? </a:t>
            </a:r>
            <a:r>
              <a:rPr dirty="0" sz="1050" spc="10">
                <a:latin typeface="Courier New"/>
                <a:cs typeface="Courier New"/>
              </a:rPr>
              <a:t>myScore </a:t>
            </a:r>
            <a:r>
              <a:rPr dirty="0" sz="1050" spc="15">
                <a:latin typeface="Courier New"/>
                <a:cs typeface="Courier New"/>
              </a:rPr>
              <a:t>:</a:t>
            </a:r>
            <a:r>
              <a:rPr dirty="0" sz="1050" spc="65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yourScore;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450" spc="-10">
                <a:latin typeface="Times New Roman"/>
                <a:cs typeface="Times New Roman"/>
              </a:rPr>
              <a:t>In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statement,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Times New Roman"/>
                <a:cs typeface="Times New Roman"/>
              </a:rPr>
              <a:t>larger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</a:t>
            </a:r>
            <a:r>
              <a:rPr dirty="0" sz="1450" spc="-5">
                <a:latin typeface="Times New Roman"/>
                <a:cs typeface="Times New Roman"/>
              </a:rPr>
              <a:t> 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myScore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yourScore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copied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450" spc="-15">
                <a:latin typeface="Courier New"/>
                <a:cs typeface="Courier New"/>
              </a:rPr>
              <a:t>ourBestScore</a:t>
            </a:r>
            <a:r>
              <a:rPr dirty="0" sz="1450" spc="-15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50" spc="-10">
                <a:latin typeface="Times New Roman"/>
                <a:cs typeface="Times New Roman"/>
              </a:rPr>
              <a:t>This use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ternary operator is equivalent to the following </a:t>
            </a:r>
            <a:r>
              <a:rPr dirty="0" sz="1450" spc="-10">
                <a:latin typeface="Courier New"/>
                <a:cs typeface="Courier New"/>
              </a:rPr>
              <a:t>if</a:t>
            </a:r>
            <a:r>
              <a:rPr dirty="0" sz="1450" spc="-10">
                <a:latin typeface="Times New Roman"/>
                <a:cs typeface="Times New Roman"/>
              </a:rPr>
              <a:t>-</a:t>
            </a:r>
            <a:r>
              <a:rPr dirty="0" sz="1450" spc="-10">
                <a:latin typeface="Courier New"/>
                <a:cs typeface="Courier New"/>
              </a:rPr>
              <a:t>else</a:t>
            </a:r>
            <a:r>
              <a:rPr dirty="0" sz="1450" spc="-44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code:</a:t>
            </a:r>
            <a:endParaRPr sz="1450">
              <a:latin typeface="Times New Roman"/>
              <a:cs typeface="Times New Roman"/>
            </a:endParaRPr>
          </a:p>
          <a:p>
            <a:pPr marL="259079">
              <a:lnSpc>
                <a:spcPts val="1240"/>
              </a:lnSpc>
              <a:spcBef>
                <a:spcPts val="750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0">
                <a:latin typeface="Courier New"/>
                <a:cs typeface="Courier New"/>
              </a:rPr>
              <a:t>ourBestScore;</a:t>
            </a:r>
            <a:endParaRPr sz="1050">
              <a:latin typeface="Courier New"/>
              <a:cs typeface="Courier New"/>
            </a:endParaRPr>
          </a:p>
          <a:p>
            <a:pPr marL="588010" marR="4157345" indent="-329565">
              <a:lnSpc>
                <a:spcPts val="1220"/>
              </a:lnSpc>
              <a:spcBef>
                <a:spcPts val="55"/>
              </a:spcBef>
            </a:pPr>
            <a:r>
              <a:rPr dirty="0" sz="1050" spc="15">
                <a:solidFill>
                  <a:srgbClr val="0000FF"/>
                </a:solidFill>
                <a:latin typeface="Courier New"/>
                <a:cs typeface="Courier New"/>
              </a:rPr>
              <a:t>if </a:t>
            </a:r>
            <a:r>
              <a:rPr dirty="0" sz="1050" spc="10">
                <a:latin typeface="Courier New"/>
                <a:cs typeface="Courier New"/>
              </a:rPr>
              <a:t>(myScore </a:t>
            </a:r>
            <a:r>
              <a:rPr dirty="0" sz="1050" spc="15">
                <a:latin typeface="Courier New"/>
                <a:cs typeface="Courier New"/>
              </a:rPr>
              <a:t>&gt; </a:t>
            </a:r>
            <a:r>
              <a:rPr dirty="0" sz="1050" spc="10">
                <a:latin typeface="Courier New"/>
                <a:cs typeface="Courier New"/>
              </a:rPr>
              <a:t>yourScore)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0">
                <a:latin typeface="Courier New"/>
                <a:cs typeface="Courier New"/>
              </a:rPr>
              <a:t>ourBestScore </a:t>
            </a:r>
            <a:r>
              <a:rPr dirty="0" sz="1050" spc="15">
                <a:latin typeface="Courier New"/>
                <a:cs typeface="Courier New"/>
              </a:rPr>
              <a:t>=</a:t>
            </a:r>
            <a:r>
              <a:rPr dirty="0" sz="1050" spc="-10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myScore;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175"/>
              </a:lnSpc>
            </a:pPr>
            <a:r>
              <a:rPr dirty="0" sz="1050" spc="15">
                <a:latin typeface="Courier New"/>
                <a:cs typeface="Courier New"/>
              </a:rPr>
              <a:t>}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else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algn="ctr" marR="340423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ourBestScore </a:t>
            </a:r>
            <a:r>
              <a:rPr dirty="0" sz="1050" spc="15">
                <a:latin typeface="Courier New"/>
                <a:cs typeface="Courier New"/>
              </a:rPr>
              <a:t>=</a:t>
            </a:r>
            <a:r>
              <a:rPr dirty="0" sz="1050" spc="10">
                <a:latin typeface="Courier New"/>
                <a:cs typeface="Courier New"/>
              </a:rPr>
              <a:t> yourScore;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12700" marR="464184">
              <a:lnSpc>
                <a:spcPts val="1660"/>
              </a:lnSpc>
              <a:spcBef>
                <a:spcPts val="840"/>
              </a:spcBef>
            </a:pPr>
            <a:r>
              <a:rPr dirty="0" sz="1450" spc="-10">
                <a:latin typeface="Times New Roman"/>
                <a:cs typeface="Times New Roman"/>
              </a:rPr>
              <a:t>The ternary operator has low precedence. Usually it is evaluated only after all its  subexpressions have been evaluated. The only operators lower in precedence are</a:t>
            </a:r>
            <a:r>
              <a:rPr dirty="0" sz="1450" spc="14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14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47" y="941206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57147" y="968645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147" y="936633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143" y="936633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093608" y="945779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093604" y="945779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147" y="2364311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147" y="2391750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147" y="2359738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143" y="2359738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093608" y="2368885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093604" y="2368885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44497" y="417184"/>
            <a:ext cx="6087745" cy="137414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latin typeface="Times New Roman"/>
                <a:cs typeface="Times New Roman"/>
              </a:rPr>
              <a:t>assignment operators.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31445">
              <a:lnSpc>
                <a:spcPct val="100000"/>
              </a:lnSpc>
              <a:spcBef>
                <a:spcPts val="1275"/>
              </a:spcBef>
            </a:pPr>
            <a:r>
              <a:rPr dirty="0" sz="1450" spc="-10" b="1">
                <a:solidFill>
                  <a:srgbClr val="57595B"/>
                </a:solidFill>
                <a:latin typeface="Times New Roman"/>
                <a:cs typeface="Times New Roman"/>
              </a:rPr>
              <a:t>Note</a:t>
            </a:r>
            <a:endParaRPr sz="1450">
              <a:latin typeface="Times New Roman"/>
              <a:cs typeface="Times New Roman"/>
            </a:endParaRPr>
          </a:p>
          <a:p>
            <a:pPr marL="259079" marR="5080">
              <a:lnSpc>
                <a:spcPts val="1660"/>
              </a:lnSpc>
              <a:spcBef>
                <a:spcPts val="755"/>
              </a:spcBef>
            </a:pPr>
            <a:r>
              <a:rPr dirty="0" sz="1450" spc="-10">
                <a:latin typeface="Times New Roman"/>
                <a:cs typeface="Times New Roman"/>
              </a:rPr>
              <a:t>The ternary operator is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primary benefit to experienced programmers creating  complex expressions.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77137" y="5204234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77137" y="6850560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77137" y="7829209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44494" y="2449396"/>
            <a:ext cx="6667500" cy="7368540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650" b="1">
                <a:latin typeface="Times New Roman"/>
                <a:cs typeface="Times New Roman"/>
              </a:rPr>
              <a:t>For</a:t>
            </a:r>
            <a:r>
              <a:rPr dirty="0" sz="1650" spc="-35" b="1">
                <a:latin typeface="Times New Roman"/>
                <a:cs typeface="Times New Roman"/>
              </a:rPr>
              <a:t> </a:t>
            </a:r>
            <a:r>
              <a:rPr dirty="0" sz="1650" b="1">
                <a:latin typeface="Times New Roman"/>
                <a:cs typeface="Times New Roman"/>
              </a:rPr>
              <a:t>Loops</a:t>
            </a:r>
            <a:endParaRPr sz="1650">
              <a:latin typeface="Times New Roman"/>
              <a:cs typeface="Times New Roman"/>
            </a:endParaRPr>
          </a:p>
          <a:p>
            <a:pPr marL="12700" marR="140970">
              <a:lnSpc>
                <a:spcPct val="99300"/>
              </a:lnSpc>
              <a:spcBef>
                <a:spcPts val="680"/>
              </a:spcBef>
            </a:pPr>
            <a:r>
              <a:rPr dirty="0" sz="1450" spc="-10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Courier New"/>
                <a:cs typeface="Courier New"/>
              </a:rPr>
              <a:t>for </a:t>
            </a:r>
            <a:r>
              <a:rPr dirty="0" sz="1450" spc="-10">
                <a:latin typeface="Times New Roman"/>
                <a:cs typeface="Times New Roman"/>
              </a:rPr>
              <a:t>loop is used to repeat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statement until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condition is met. Although </a:t>
            </a:r>
            <a:r>
              <a:rPr dirty="0" sz="1450" spc="-10">
                <a:latin typeface="Courier New"/>
                <a:cs typeface="Courier New"/>
              </a:rPr>
              <a:t>for </a:t>
            </a:r>
            <a:r>
              <a:rPr dirty="0" sz="1450" spc="-10">
                <a:latin typeface="Times New Roman"/>
                <a:cs typeface="Times New Roman"/>
              </a:rPr>
              <a:t>loops  frequently are used for simple iteration in which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statement is repeated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certain number 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times,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45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loops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used for just about any kind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loop.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48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in Java has the following structure: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  <a:spcBef>
                <a:spcPts val="5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for </a:t>
            </a:r>
            <a:r>
              <a:rPr dirty="0" sz="1050" spc="10">
                <a:latin typeface="Courier New"/>
                <a:cs typeface="Courier New"/>
              </a:rPr>
              <a:t>(</a:t>
            </a:r>
            <a:r>
              <a:rPr dirty="0" sz="1050" spc="10" i="1">
                <a:latin typeface="Courier New"/>
                <a:cs typeface="Courier New"/>
              </a:rPr>
              <a:t>initialization</a:t>
            </a:r>
            <a:r>
              <a:rPr dirty="0" sz="1050" spc="10">
                <a:latin typeface="Courier New"/>
                <a:cs typeface="Courier New"/>
              </a:rPr>
              <a:t>; </a:t>
            </a:r>
            <a:r>
              <a:rPr dirty="0" sz="1050" spc="10" i="1">
                <a:latin typeface="Courier New"/>
                <a:cs typeface="Courier New"/>
              </a:rPr>
              <a:t>test</a:t>
            </a:r>
            <a:r>
              <a:rPr dirty="0" sz="1050" spc="10">
                <a:latin typeface="Courier New"/>
                <a:cs typeface="Courier New"/>
              </a:rPr>
              <a:t>; </a:t>
            </a:r>
            <a:r>
              <a:rPr dirty="0" sz="1050" spc="10" i="1">
                <a:latin typeface="Courier New"/>
                <a:cs typeface="Courier New"/>
              </a:rPr>
              <a:t>increment</a:t>
            </a:r>
            <a:r>
              <a:rPr dirty="0" sz="1050" spc="10">
                <a:latin typeface="Courier New"/>
                <a:cs typeface="Courier New"/>
              </a:rPr>
              <a:t>)</a:t>
            </a:r>
            <a:r>
              <a:rPr dirty="0" sz="1050" spc="3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240"/>
              </a:lnSpc>
              <a:spcBef>
                <a:spcPts val="35"/>
              </a:spcBef>
            </a:pPr>
            <a:r>
              <a:rPr dirty="0" sz="1050" spc="10" i="1">
                <a:latin typeface="Courier New"/>
                <a:cs typeface="Courier New"/>
              </a:rPr>
              <a:t>statement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dirty="0" sz="1450" spc="-10">
                <a:latin typeface="Times New Roman"/>
                <a:cs typeface="Times New Roman"/>
              </a:rPr>
              <a:t>The start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49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has three parts:</a:t>
            </a:r>
            <a:endParaRPr sz="1450">
              <a:latin typeface="Times New Roman"/>
              <a:cs typeface="Times New Roman"/>
            </a:endParaRPr>
          </a:p>
          <a:p>
            <a:pPr marL="441959" marR="35560" indent="27305">
              <a:lnSpc>
                <a:spcPts val="1730"/>
              </a:lnSpc>
              <a:spcBef>
                <a:spcPts val="850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 i="1">
                <a:latin typeface="Courier New"/>
                <a:cs typeface="Courier New"/>
              </a:rPr>
              <a:t>initialization</a:t>
            </a:r>
            <a:r>
              <a:rPr dirty="0" sz="1450" spc="-340" i="1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 an expression that initializes the start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loop. If you  have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loop index, this expression might declare and initialize it, such as </a:t>
            </a:r>
            <a:r>
              <a:rPr dirty="0" sz="1450" spc="-10">
                <a:latin typeface="Courier New"/>
                <a:cs typeface="Courier New"/>
              </a:rPr>
              <a:t>int i</a:t>
            </a:r>
            <a:r>
              <a:rPr dirty="0" sz="1450" spc="135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=</a:t>
            </a:r>
            <a:endParaRPr sz="1450">
              <a:latin typeface="Courier New"/>
              <a:cs typeface="Courier New"/>
            </a:endParaRPr>
          </a:p>
          <a:p>
            <a:pPr marL="441959" marR="30480">
              <a:lnSpc>
                <a:spcPct val="99300"/>
              </a:lnSpc>
              <a:spcBef>
                <a:spcPts val="15"/>
              </a:spcBef>
            </a:pPr>
            <a:r>
              <a:rPr dirty="0" sz="1450" spc="-10">
                <a:latin typeface="Courier New"/>
                <a:cs typeface="Courier New"/>
              </a:rPr>
              <a:t>0</a:t>
            </a:r>
            <a:r>
              <a:rPr dirty="0" sz="1450" spc="-10">
                <a:latin typeface="Times New Roman"/>
                <a:cs typeface="Times New Roman"/>
              </a:rPr>
              <a:t>. </a:t>
            </a:r>
            <a:r>
              <a:rPr dirty="0" sz="1450" spc="-30">
                <a:latin typeface="Times New Roman"/>
                <a:cs typeface="Times New Roman"/>
              </a:rPr>
              <a:t>Variables </a:t>
            </a:r>
            <a:r>
              <a:rPr dirty="0" sz="1450" spc="-10">
                <a:latin typeface="Times New Roman"/>
                <a:cs typeface="Times New Roman"/>
              </a:rPr>
              <a:t>that you declare in this part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for </a:t>
            </a:r>
            <a:r>
              <a:rPr dirty="0" sz="1450" spc="-10">
                <a:latin typeface="Times New Roman"/>
                <a:cs typeface="Times New Roman"/>
              </a:rPr>
              <a:t>loop are local to the loop itself.  They cease to exist after the loop is finished executing. </a:t>
            </a: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can initialize more than 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variable in this section by separating each expression with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comma. The  statement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int</a:t>
            </a:r>
            <a:r>
              <a:rPr dirty="0" sz="1450" spc="-5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i</a:t>
            </a:r>
            <a:r>
              <a:rPr dirty="0" sz="1450" spc="-5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=</a:t>
            </a:r>
            <a:r>
              <a:rPr dirty="0" sz="1450" spc="-5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0,</a:t>
            </a:r>
            <a:r>
              <a:rPr dirty="0" sz="1450" spc="-5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j</a:t>
            </a:r>
            <a:r>
              <a:rPr dirty="0" sz="1450" spc="-5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=</a:t>
            </a:r>
            <a:r>
              <a:rPr dirty="0" sz="1450" spc="-5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10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section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would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declare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i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  </a:t>
            </a:r>
            <a:r>
              <a:rPr dirty="0" sz="1450" spc="-10">
                <a:latin typeface="Courier New"/>
                <a:cs typeface="Courier New"/>
              </a:rPr>
              <a:t>j</a:t>
            </a:r>
            <a:r>
              <a:rPr dirty="0" sz="1450" spc="-10">
                <a:latin typeface="Times New Roman"/>
                <a:cs typeface="Times New Roman"/>
              </a:rPr>
              <a:t>, and both would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local to the</a:t>
            </a:r>
            <a:r>
              <a:rPr dirty="0" sz="1450" spc="2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loop.</a:t>
            </a:r>
            <a:endParaRPr sz="1450">
              <a:latin typeface="Times New Roman"/>
              <a:cs typeface="Times New Roman"/>
            </a:endParaRPr>
          </a:p>
          <a:p>
            <a:pPr marL="441959" marR="5080" indent="27305">
              <a:lnSpc>
                <a:spcPct val="102099"/>
              </a:lnSpc>
              <a:spcBef>
                <a:spcPts val="740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 i="1">
                <a:latin typeface="Courier New"/>
                <a:cs typeface="Courier New"/>
              </a:rPr>
              <a:t>test </a:t>
            </a:r>
            <a:r>
              <a:rPr dirty="0" sz="1450" spc="-10">
                <a:latin typeface="Times New Roman"/>
                <a:cs typeface="Times New Roman"/>
              </a:rPr>
              <a:t>is the test that occurs before each pass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loop. The test must </a:t>
            </a:r>
            <a:r>
              <a:rPr dirty="0" sz="1450" spc="-5">
                <a:latin typeface="Times New Roman"/>
                <a:cs typeface="Times New Roman"/>
              </a:rPr>
              <a:t>be a  </a:t>
            </a:r>
            <a:r>
              <a:rPr dirty="0" sz="1450" spc="-10">
                <a:latin typeface="Times New Roman"/>
                <a:cs typeface="Times New Roman"/>
              </a:rPr>
              <a:t>Boolean expression </a:t>
            </a:r>
            <a:r>
              <a:rPr dirty="0" sz="1450" spc="-5">
                <a:latin typeface="Times New Roman"/>
                <a:cs typeface="Times New Roman"/>
              </a:rPr>
              <a:t>or a </a:t>
            </a:r>
            <a:r>
              <a:rPr dirty="0" sz="1450" spc="-10">
                <a:latin typeface="Times New Roman"/>
                <a:cs typeface="Times New Roman"/>
              </a:rPr>
              <a:t>function that returns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5">
                <a:latin typeface="Courier New"/>
                <a:cs typeface="Courier New"/>
              </a:rPr>
              <a:t>boolean </a:t>
            </a:r>
            <a:r>
              <a:rPr dirty="0" sz="1450" spc="-10">
                <a:latin typeface="Times New Roman"/>
                <a:cs typeface="Times New Roman"/>
              </a:rPr>
              <a:t>value, such as </a:t>
            </a:r>
            <a:r>
              <a:rPr dirty="0" sz="1450" spc="-10">
                <a:latin typeface="Courier New"/>
                <a:cs typeface="Courier New"/>
              </a:rPr>
              <a:t>i &lt;</a:t>
            </a:r>
            <a:r>
              <a:rPr dirty="0" sz="1450" spc="-380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10</a:t>
            </a:r>
            <a:r>
              <a:rPr dirty="0" sz="1450" spc="-10">
                <a:latin typeface="Times New Roman"/>
                <a:cs typeface="Times New Roman"/>
              </a:rPr>
              <a:t>. If  the test is </a:t>
            </a:r>
            <a:r>
              <a:rPr dirty="0" sz="1450" spc="-10">
                <a:latin typeface="Courier New"/>
                <a:cs typeface="Courier New"/>
              </a:rPr>
              <a:t>true</a:t>
            </a:r>
            <a:r>
              <a:rPr dirty="0" sz="1450" spc="-10">
                <a:latin typeface="Times New Roman"/>
                <a:cs typeface="Times New Roman"/>
              </a:rPr>
              <a:t>, the loop executes. When the test is </a:t>
            </a:r>
            <a:r>
              <a:rPr dirty="0" sz="1450" spc="-10">
                <a:latin typeface="Courier New"/>
                <a:cs typeface="Courier New"/>
              </a:rPr>
              <a:t>false</a:t>
            </a:r>
            <a:r>
              <a:rPr dirty="0" sz="1450" spc="-10">
                <a:latin typeface="Times New Roman"/>
                <a:cs typeface="Times New Roman"/>
              </a:rPr>
              <a:t>, the loop stops  executing.</a:t>
            </a:r>
            <a:endParaRPr sz="1450">
              <a:latin typeface="Times New Roman"/>
              <a:cs typeface="Times New Roman"/>
            </a:endParaRPr>
          </a:p>
          <a:p>
            <a:pPr marL="441959" marR="5080" indent="27305">
              <a:lnSpc>
                <a:spcPct val="99300"/>
              </a:lnSpc>
              <a:spcBef>
                <a:spcPts val="650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 i="1">
                <a:latin typeface="Courier New"/>
                <a:cs typeface="Courier New"/>
              </a:rPr>
              <a:t>increment </a:t>
            </a:r>
            <a:r>
              <a:rPr dirty="0" sz="1450" spc="-10">
                <a:latin typeface="Times New Roman"/>
                <a:cs typeface="Times New Roman"/>
              </a:rPr>
              <a:t>is any expression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method call. </a:t>
            </a:r>
            <a:r>
              <a:rPr dirty="0" sz="1450" spc="-20">
                <a:latin typeface="Times New Roman"/>
                <a:cs typeface="Times New Roman"/>
              </a:rPr>
              <a:t>Commonly, </a:t>
            </a:r>
            <a:r>
              <a:rPr dirty="0" sz="1450" spc="-10">
                <a:latin typeface="Times New Roman"/>
                <a:cs typeface="Times New Roman"/>
              </a:rPr>
              <a:t>the increment is  used to change the value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loop index to bring the state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loop closer to  returning </a:t>
            </a:r>
            <a:r>
              <a:rPr dirty="0" sz="1450" spc="-15">
                <a:latin typeface="Courier New"/>
                <a:cs typeface="Courier New"/>
              </a:rPr>
              <a:t>false</a:t>
            </a:r>
            <a:r>
              <a:rPr dirty="0" sz="1450" spc="-35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 stopping the loop. The increment takes place after each pass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the loop. Similar to the </a:t>
            </a:r>
            <a:r>
              <a:rPr dirty="0" sz="1450" spc="-15" i="1">
                <a:latin typeface="Courier New"/>
                <a:cs typeface="Courier New"/>
              </a:rPr>
              <a:t>initialization </a:t>
            </a:r>
            <a:r>
              <a:rPr dirty="0" sz="1450" spc="-10">
                <a:latin typeface="Times New Roman"/>
                <a:cs typeface="Times New Roman"/>
              </a:rPr>
              <a:t>section, you can </a:t>
            </a:r>
            <a:r>
              <a:rPr dirty="0" sz="1450" spc="-5">
                <a:latin typeface="Times New Roman"/>
                <a:cs typeface="Times New Roman"/>
              </a:rPr>
              <a:t>put </a:t>
            </a:r>
            <a:r>
              <a:rPr dirty="0" sz="1450" spc="-10">
                <a:latin typeface="Times New Roman"/>
                <a:cs typeface="Times New Roman"/>
              </a:rPr>
              <a:t>more than </a:t>
            </a:r>
            <a:r>
              <a:rPr dirty="0" sz="1450" spc="-5">
                <a:latin typeface="Times New Roman"/>
                <a:cs typeface="Times New Roman"/>
              </a:rPr>
              <a:t>one  </a:t>
            </a:r>
            <a:r>
              <a:rPr dirty="0" sz="1450" spc="-10">
                <a:latin typeface="Times New Roman"/>
                <a:cs typeface="Times New Roman"/>
              </a:rPr>
              <a:t>expression in this section by separating each expression with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 spc="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comma.</a:t>
            </a:r>
            <a:endParaRPr sz="1450">
              <a:latin typeface="Times New Roman"/>
              <a:cs typeface="Times New Roman"/>
            </a:endParaRPr>
          </a:p>
          <a:p>
            <a:pPr marL="12700" marR="32384">
              <a:lnSpc>
                <a:spcPct val="100699"/>
              </a:lnSpc>
              <a:spcBef>
                <a:spcPts val="625"/>
              </a:spcBef>
            </a:pP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 i="1">
                <a:latin typeface="Courier New"/>
                <a:cs typeface="Courier New"/>
              </a:rPr>
              <a:t>statement</a:t>
            </a:r>
            <a:r>
              <a:rPr dirty="0" sz="1450" spc="-509" i="1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part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that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executed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each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time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 iterates. As with </a:t>
            </a:r>
            <a:r>
              <a:rPr dirty="0" sz="1450" spc="-10">
                <a:latin typeface="Courier New"/>
                <a:cs typeface="Courier New"/>
              </a:rPr>
              <a:t>if</a:t>
            </a:r>
            <a:r>
              <a:rPr dirty="0" sz="1450" spc="-10">
                <a:latin typeface="Times New Roman"/>
                <a:cs typeface="Times New Roman"/>
              </a:rPr>
              <a:t>, you can include either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single statement </a:t>
            </a:r>
            <a:r>
              <a:rPr dirty="0" sz="1450" spc="-5">
                <a:latin typeface="Times New Roman"/>
                <a:cs typeface="Times New Roman"/>
              </a:rPr>
              <a:t>or a </a:t>
            </a:r>
            <a:r>
              <a:rPr dirty="0" sz="1450" spc="-10">
                <a:latin typeface="Times New Roman"/>
                <a:cs typeface="Times New Roman"/>
              </a:rPr>
              <a:t>block statement. The  previous example used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block because that is more common. The following example is </a:t>
            </a:r>
            <a:r>
              <a:rPr dirty="0" sz="1450" spc="-5">
                <a:latin typeface="Times New Roman"/>
                <a:cs typeface="Times New Roman"/>
              </a:rPr>
              <a:t>a 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that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sets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all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slots</a:t>
            </a:r>
            <a:r>
              <a:rPr dirty="0" sz="1450" spc="-5">
                <a:latin typeface="Times New Roman"/>
                <a:cs typeface="Times New Roman"/>
              </a:rPr>
              <a:t> of a </a:t>
            </a:r>
            <a:r>
              <a:rPr dirty="0" sz="1450" spc="-15">
                <a:latin typeface="Courier New"/>
                <a:cs typeface="Courier New"/>
              </a:rPr>
              <a:t>String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array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“Mr.”: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15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16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44504" y="408038"/>
            <a:ext cx="6667500" cy="964755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259079" marR="3355340">
              <a:lnSpc>
                <a:spcPts val="1220"/>
              </a:lnSpc>
              <a:spcBef>
                <a:spcPts val="204"/>
              </a:spcBef>
            </a:pPr>
            <a:r>
              <a:rPr dirty="0" sz="1050" spc="10">
                <a:latin typeface="Courier New"/>
                <a:cs typeface="Courier New"/>
              </a:rPr>
              <a:t>String[] salutation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new </a:t>
            </a:r>
            <a:r>
              <a:rPr dirty="0" sz="1050" spc="10">
                <a:latin typeface="Courier New"/>
                <a:cs typeface="Courier New"/>
              </a:rPr>
              <a:t>String[10];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5">
                <a:latin typeface="Courier New"/>
                <a:cs typeface="Courier New"/>
              </a:rPr>
              <a:t>i; </a:t>
            </a: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//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the loop index</a:t>
            </a:r>
            <a:r>
              <a:rPr dirty="0" sz="1050" spc="20">
                <a:solidFill>
                  <a:srgbClr val="6D6E70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variable</a:t>
            </a:r>
            <a:endParaRPr sz="1050">
              <a:latin typeface="Courier New"/>
              <a:cs typeface="Courier New"/>
            </a:endParaRPr>
          </a:p>
          <a:p>
            <a:pPr marL="588010" marR="3026410" indent="-329565">
              <a:lnSpc>
                <a:spcPts val="1220"/>
              </a:lnSpc>
              <a:spcBef>
                <a:spcPts val="5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for </a:t>
            </a:r>
            <a:r>
              <a:rPr dirty="0" sz="1050" spc="15">
                <a:latin typeface="Courier New"/>
                <a:cs typeface="Courier New"/>
              </a:rPr>
              <a:t>(i = 0; i &lt; </a:t>
            </a:r>
            <a:r>
              <a:rPr dirty="0" sz="1050" spc="10">
                <a:latin typeface="Courier New"/>
                <a:cs typeface="Courier New"/>
              </a:rPr>
              <a:t>salutation.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length</a:t>
            </a:r>
            <a:r>
              <a:rPr dirty="0" sz="1050" spc="10">
                <a:latin typeface="Courier New"/>
                <a:cs typeface="Courier New"/>
              </a:rPr>
              <a:t>; i++)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0">
                <a:latin typeface="Courier New"/>
                <a:cs typeface="Courier New"/>
              </a:rPr>
              <a:t>salutation[i]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“Mr.”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195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12700" marR="62865" indent="-635">
              <a:lnSpc>
                <a:spcPct val="100699"/>
              </a:lnSpc>
              <a:spcBef>
                <a:spcPts val="705"/>
              </a:spcBef>
            </a:pPr>
            <a:r>
              <a:rPr dirty="0" sz="1450" spc="-10">
                <a:latin typeface="Times New Roman"/>
                <a:cs typeface="Times New Roman"/>
              </a:rPr>
              <a:t>In this example, the variable </a:t>
            </a:r>
            <a:r>
              <a:rPr dirty="0" sz="1450" spc="-10">
                <a:latin typeface="Courier New"/>
                <a:cs typeface="Courier New"/>
              </a:rPr>
              <a:t>i </a:t>
            </a:r>
            <a:r>
              <a:rPr dirty="0" sz="1450" spc="-10">
                <a:latin typeface="Times New Roman"/>
                <a:cs typeface="Times New Roman"/>
              </a:rPr>
              <a:t>serves as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loop index; it counts the number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times the  loop has been executed. Before each trip through the loop, the index value is compared  with </a:t>
            </a:r>
            <a:r>
              <a:rPr dirty="0" sz="1450" spc="-15">
                <a:latin typeface="Courier New"/>
                <a:cs typeface="Courier New"/>
              </a:rPr>
              <a:t>salutation.length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Times New Roman"/>
                <a:cs typeface="Times New Roman"/>
              </a:rPr>
              <a:t>the number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elements in the </a:t>
            </a:r>
            <a:r>
              <a:rPr dirty="0" sz="1450" spc="-15">
                <a:latin typeface="Courier New"/>
                <a:cs typeface="Courier New"/>
              </a:rPr>
              <a:t>salutation</a:t>
            </a:r>
            <a:r>
              <a:rPr dirty="0" sz="1450" spc="-360">
                <a:latin typeface="Courier New"/>
                <a:cs typeface="Courier New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array. </a:t>
            </a:r>
            <a:r>
              <a:rPr dirty="0" sz="1450" spc="-10">
                <a:latin typeface="Times New Roman"/>
                <a:cs typeface="Times New Roman"/>
              </a:rPr>
              <a:t>When  the index is equal to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greater than </a:t>
            </a:r>
            <a:r>
              <a:rPr dirty="0" sz="1450" spc="-15">
                <a:latin typeface="Courier New"/>
                <a:cs typeface="Courier New"/>
              </a:rPr>
              <a:t>salutation.length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Times New Roman"/>
                <a:cs typeface="Times New Roman"/>
              </a:rPr>
              <a:t>the loop is</a:t>
            </a:r>
            <a:r>
              <a:rPr dirty="0" sz="1450" spc="10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exited.</a:t>
            </a: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ct val="103499"/>
              </a:lnSpc>
              <a:spcBef>
                <a:spcPts val="720"/>
              </a:spcBef>
            </a:pPr>
            <a:r>
              <a:rPr dirty="0" sz="1450" spc="-10">
                <a:latin typeface="Times New Roman"/>
                <a:cs typeface="Times New Roman"/>
              </a:rPr>
              <a:t>The final element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37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 is </a:t>
            </a:r>
            <a:r>
              <a:rPr dirty="0" sz="1450" spc="-10">
                <a:latin typeface="Courier New"/>
                <a:cs typeface="Courier New"/>
              </a:rPr>
              <a:t>i++</a:t>
            </a:r>
            <a:r>
              <a:rPr dirty="0" sz="1450" spc="-10">
                <a:latin typeface="Times New Roman"/>
                <a:cs typeface="Times New Roman"/>
              </a:rPr>
              <a:t>. This causes the loop index to increment by  1 each time the loop is executed. </a:t>
            </a:r>
            <a:r>
              <a:rPr dirty="0" sz="1450" spc="-15">
                <a:latin typeface="Times New Roman"/>
                <a:cs typeface="Times New Roman"/>
              </a:rPr>
              <a:t>Without </a:t>
            </a:r>
            <a:r>
              <a:rPr dirty="0" sz="1450" spc="-10">
                <a:latin typeface="Times New Roman"/>
                <a:cs typeface="Times New Roman"/>
              </a:rPr>
              <a:t>this statement, the loop would never</a:t>
            </a:r>
            <a:r>
              <a:rPr dirty="0" sz="1450" spc="1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stop.</a:t>
            </a:r>
            <a:endParaRPr sz="1450">
              <a:latin typeface="Times New Roman"/>
              <a:cs typeface="Times New Roman"/>
            </a:endParaRPr>
          </a:p>
          <a:p>
            <a:pPr marL="12700" marR="205740" indent="-635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The statement inside the loop sets an element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salutation</a:t>
            </a:r>
            <a:r>
              <a:rPr dirty="0" sz="1450" spc="-37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array equal to </a:t>
            </a:r>
            <a:r>
              <a:rPr dirty="0" sz="1450" spc="-25">
                <a:latin typeface="Times New Roman"/>
                <a:cs typeface="Times New Roman"/>
              </a:rPr>
              <a:t>“Mr.”  </a:t>
            </a:r>
            <a:r>
              <a:rPr dirty="0" sz="1450" spc="-10">
                <a:latin typeface="Times New Roman"/>
                <a:cs typeface="Times New Roman"/>
              </a:rPr>
              <a:t>The loop index is used to determine which element is</a:t>
            </a:r>
            <a:r>
              <a:rPr dirty="0" sz="1450" spc="4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modified.</a:t>
            </a:r>
            <a:endParaRPr sz="1450">
              <a:latin typeface="Times New Roman"/>
              <a:cs typeface="Times New Roman"/>
            </a:endParaRPr>
          </a:p>
          <a:p>
            <a:pPr marL="12700" marR="89535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Any part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for </a:t>
            </a:r>
            <a:r>
              <a:rPr dirty="0" sz="1450" spc="-10">
                <a:latin typeface="Times New Roman"/>
                <a:cs typeface="Times New Roman"/>
              </a:rPr>
              <a:t>loop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an empty statement; in other words, you can include </a:t>
            </a:r>
            <a:r>
              <a:rPr dirty="0" sz="1450" spc="-5">
                <a:latin typeface="Times New Roman"/>
                <a:cs typeface="Times New Roman"/>
              </a:rPr>
              <a:t>a  </a:t>
            </a:r>
            <a:r>
              <a:rPr dirty="0" sz="1450" spc="-10">
                <a:latin typeface="Times New Roman"/>
                <a:cs typeface="Times New Roman"/>
              </a:rPr>
              <a:t>semicolon with no expression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statement, and that part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36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is ignored. Note  that if you do use an empty statement in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Courier New"/>
                <a:cs typeface="Courier New"/>
              </a:rPr>
              <a:t>for </a:t>
            </a:r>
            <a:r>
              <a:rPr dirty="0" sz="1450" spc="-10">
                <a:latin typeface="Times New Roman"/>
                <a:cs typeface="Times New Roman"/>
              </a:rPr>
              <a:t>loop, you might have to initialize </a:t>
            </a:r>
            <a:r>
              <a:rPr dirty="0" sz="1450" spc="-5">
                <a:latin typeface="Times New Roman"/>
                <a:cs typeface="Times New Roman"/>
              </a:rPr>
              <a:t>or  </a:t>
            </a:r>
            <a:r>
              <a:rPr dirty="0" sz="1450" spc="-10">
                <a:latin typeface="Times New Roman"/>
                <a:cs typeface="Times New Roman"/>
              </a:rPr>
              <a:t>increment any loop variables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loop indexes yourself elsewhere in the</a:t>
            </a:r>
            <a:r>
              <a:rPr dirty="0" sz="1450" spc="7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program.</a:t>
            </a:r>
            <a:endParaRPr sz="1450">
              <a:latin typeface="Times New Roman"/>
              <a:cs typeface="Times New Roman"/>
            </a:endParaRPr>
          </a:p>
          <a:p>
            <a:pPr marL="12700" marR="196215" indent="-635">
              <a:lnSpc>
                <a:spcPct val="100699"/>
              </a:lnSpc>
              <a:spcBef>
                <a:spcPts val="625"/>
              </a:spcBef>
            </a:pP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also can have an empty statement as the body </a:t>
            </a:r>
            <a:r>
              <a:rPr dirty="0" sz="1450" spc="-5">
                <a:latin typeface="Times New Roman"/>
                <a:cs typeface="Times New Roman"/>
              </a:rPr>
              <a:t>of your </a:t>
            </a:r>
            <a:r>
              <a:rPr dirty="0" sz="1450" spc="-10">
                <a:latin typeface="Courier New"/>
                <a:cs typeface="Courier New"/>
              </a:rPr>
              <a:t>for </a:t>
            </a:r>
            <a:r>
              <a:rPr dirty="0" sz="1450" spc="-10">
                <a:latin typeface="Times New Roman"/>
                <a:cs typeface="Times New Roman"/>
              </a:rPr>
              <a:t>loop if everything you  want to do is in the first line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that loop. For example, the following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31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finds the  first prime number higher than </a:t>
            </a:r>
            <a:r>
              <a:rPr dirty="0" sz="1450" spc="-5">
                <a:latin typeface="Times New Roman"/>
                <a:cs typeface="Times New Roman"/>
              </a:rPr>
              <a:t>4,000. </a:t>
            </a:r>
            <a:r>
              <a:rPr dirty="0" sz="1450" spc="-10">
                <a:latin typeface="Times New Roman"/>
                <a:cs typeface="Times New Roman"/>
              </a:rPr>
              <a:t>(It assumes the existence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method called  </a:t>
            </a:r>
            <a:r>
              <a:rPr dirty="0" sz="1450" spc="-15">
                <a:latin typeface="Courier New"/>
                <a:cs typeface="Courier New"/>
              </a:rPr>
              <a:t>notPrime()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that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returns</a:t>
            </a:r>
            <a:r>
              <a:rPr dirty="0" sz="1450" spc="-5">
                <a:latin typeface="Times New Roman"/>
                <a:cs typeface="Times New Roman"/>
              </a:rPr>
              <a:t> a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Boolean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indicate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when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i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 spc="-5">
                <a:latin typeface="Times New Roman"/>
                <a:cs typeface="Times New Roman"/>
              </a:rPr>
              <a:t> not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prime.)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250">
              <a:latin typeface="Times New Roman"/>
              <a:cs typeface="Times New Roman"/>
            </a:endParaRPr>
          </a:p>
          <a:p>
            <a:pPr marL="259079">
              <a:lnSpc>
                <a:spcPct val="10000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for </a:t>
            </a:r>
            <a:r>
              <a:rPr dirty="0" sz="1050" spc="15">
                <a:latin typeface="Courier New"/>
                <a:cs typeface="Courier New"/>
              </a:rPr>
              <a:t>(i = </a:t>
            </a:r>
            <a:r>
              <a:rPr dirty="0" sz="1050" spc="10">
                <a:latin typeface="Courier New"/>
                <a:cs typeface="Courier New"/>
              </a:rPr>
              <a:t>4001; notPrime(i); </a:t>
            </a:r>
            <a:r>
              <a:rPr dirty="0" sz="1050" spc="15">
                <a:latin typeface="Courier New"/>
                <a:cs typeface="Courier New"/>
              </a:rPr>
              <a:t>i +=</a:t>
            </a:r>
            <a:r>
              <a:rPr dirty="0" sz="1050" spc="25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2);</a:t>
            </a:r>
            <a:endParaRPr sz="1050">
              <a:latin typeface="Courier New"/>
              <a:cs typeface="Courier New"/>
            </a:endParaRPr>
          </a:p>
          <a:p>
            <a:pPr marL="12700" marR="44450">
              <a:lnSpc>
                <a:spcPct val="103499"/>
              </a:lnSpc>
              <a:spcBef>
                <a:spcPts val="655"/>
              </a:spcBef>
            </a:pPr>
            <a:r>
              <a:rPr dirty="0" sz="1450" spc="-10">
                <a:latin typeface="Times New Roman"/>
                <a:cs typeface="Times New Roman"/>
              </a:rPr>
              <a:t>The semicolon at the end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35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 indicates that the loop has no statements in  its </a:t>
            </a:r>
            <a:r>
              <a:rPr dirty="0" sz="1450" spc="-25">
                <a:latin typeface="Times New Roman"/>
                <a:cs typeface="Times New Roman"/>
              </a:rPr>
              <a:t>body.</a:t>
            </a:r>
            <a:endParaRPr sz="1450">
              <a:latin typeface="Times New Roman"/>
              <a:cs typeface="Times New Roman"/>
            </a:endParaRPr>
          </a:p>
          <a:p>
            <a:pPr marL="12700" marR="191135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A common mistake in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46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loops is to accidentally </a:t>
            </a:r>
            <a:r>
              <a:rPr dirty="0" sz="1450" spc="-5">
                <a:latin typeface="Times New Roman"/>
                <a:cs typeface="Times New Roman"/>
              </a:rPr>
              <a:t>put a </a:t>
            </a:r>
            <a:r>
              <a:rPr dirty="0" sz="1450" spc="-10">
                <a:latin typeface="Times New Roman"/>
                <a:cs typeface="Times New Roman"/>
              </a:rPr>
              <a:t>semicolon at the end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line  that includes the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00">
              <a:latin typeface="Times New Roman"/>
              <a:cs typeface="Times New Roman"/>
            </a:endParaRPr>
          </a:p>
          <a:p>
            <a:pPr marL="259079">
              <a:lnSpc>
                <a:spcPts val="124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5">
                <a:latin typeface="Courier New"/>
                <a:cs typeface="Courier New"/>
              </a:rPr>
              <a:t>x = 1;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2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for </a:t>
            </a:r>
            <a:r>
              <a:rPr dirty="0" sz="1050" spc="15">
                <a:latin typeface="Courier New"/>
                <a:cs typeface="Courier New"/>
              </a:rPr>
              <a:t>(i = 0; i &lt; </a:t>
            </a:r>
            <a:r>
              <a:rPr dirty="0" sz="1050" spc="10">
                <a:latin typeface="Courier New"/>
                <a:cs typeface="Courier New"/>
              </a:rPr>
              <a:t>10; i++);</a:t>
            </a:r>
            <a:endParaRPr sz="1050">
              <a:latin typeface="Courier New"/>
              <a:cs typeface="Courier New"/>
            </a:endParaRPr>
          </a:p>
          <a:p>
            <a:pPr marL="588645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x = x * i; </a:t>
            </a: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//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this line </a:t>
            </a: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is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not inside the</a:t>
            </a:r>
            <a:r>
              <a:rPr dirty="0" sz="1050" spc="35">
                <a:solidFill>
                  <a:srgbClr val="6D6E70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loop!</a:t>
            </a:r>
            <a:endParaRPr sz="1050">
              <a:latin typeface="Courier New"/>
              <a:cs typeface="Courier New"/>
            </a:endParaRPr>
          </a:p>
          <a:p>
            <a:pPr marL="12700" marR="69215">
              <a:lnSpc>
                <a:spcPct val="103499"/>
              </a:lnSpc>
              <a:spcBef>
                <a:spcPts val="655"/>
              </a:spcBef>
            </a:pPr>
            <a:r>
              <a:rPr dirty="0" sz="1450" spc="-10">
                <a:latin typeface="Times New Roman"/>
                <a:cs typeface="Times New Roman"/>
              </a:rPr>
              <a:t>In this example, the semicolon outside the parentheses in the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34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 ends the loop  without executing </a:t>
            </a:r>
            <a:r>
              <a:rPr dirty="0" sz="1450" spc="-10">
                <a:latin typeface="Courier New"/>
                <a:cs typeface="Courier New"/>
              </a:rPr>
              <a:t>x = x * i </a:t>
            </a:r>
            <a:r>
              <a:rPr dirty="0" sz="1450" spc="-10">
                <a:latin typeface="Times New Roman"/>
                <a:cs typeface="Times New Roman"/>
              </a:rPr>
              <a:t>as part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loop. The </a:t>
            </a:r>
            <a:r>
              <a:rPr dirty="0" sz="1450" spc="-10">
                <a:latin typeface="Courier New"/>
                <a:cs typeface="Courier New"/>
              </a:rPr>
              <a:t>x = x * i </a:t>
            </a:r>
            <a:r>
              <a:rPr dirty="0" sz="1450" spc="-10">
                <a:latin typeface="Times New Roman"/>
                <a:cs typeface="Times New Roman"/>
              </a:rPr>
              <a:t>line is executed  only once because it is outside the </a:t>
            </a:r>
            <a:r>
              <a:rPr dirty="0" sz="1450" spc="-10">
                <a:latin typeface="Courier New"/>
                <a:cs typeface="Courier New"/>
              </a:rPr>
              <a:t>for </a:t>
            </a:r>
            <a:r>
              <a:rPr dirty="0" sz="1450" spc="-10">
                <a:latin typeface="Times New Roman"/>
                <a:cs typeface="Times New Roman"/>
              </a:rPr>
              <a:t>loop. Be careful </a:t>
            </a:r>
            <a:r>
              <a:rPr dirty="0" sz="1450" spc="-5">
                <a:latin typeface="Times New Roman"/>
                <a:cs typeface="Times New Roman"/>
              </a:rPr>
              <a:t>not </a:t>
            </a:r>
            <a:r>
              <a:rPr dirty="0" sz="1450" spc="-10">
                <a:latin typeface="Times New Roman"/>
                <a:cs typeface="Times New Roman"/>
              </a:rPr>
              <a:t>to make this mistake in </a:t>
            </a:r>
            <a:r>
              <a:rPr dirty="0" sz="1450" spc="-5">
                <a:latin typeface="Times New Roman"/>
                <a:cs typeface="Times New Roman"/>
              </a:rPr>
              <a:t>your  </a:t>
            </a:r>
            <a:r>
              <a:rPr dirty="0" sz="1450" spc="-10">
                <a:latin typeface="Times New Roman"/>
                <a:cs typeface="Times New Roman"/>
              </a:rPr>
              <a:t>Java programs.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1450" spc="-10">
                <a:latin typeface="Times New Roman"/>
                <a:cs typeface="Times New Roman"/>
              </a:rPr>
              <a:t>The next project you undertake is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rewrite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HalfDollar application that uses</a:t>
            </a:r>
            <a:r>
              <a:rPr dirty="0" sz="1450" spc="1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endParaRPr sz="14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450" spc="-10">
                <a:latin typeface="Times New Roman"/>
                <a:cs typeface="Times New Roman"/>
              </a:rPr>
              <a:t>loops to remove redundant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code.</a:t>
            </a:r>
            <a:endParaRPr sz="1450">
              <a:latin typeface="Times New Roman"/>
              <a:cs typeface="Times New Roman"/>
            </a:endParaRPr>
          </a:p>
          <a:p>
            <a:pPr marL="12700" marR="177165">
              <a:lnSpc>
                <a:spcPts val="1660"/>
              </a:lnSpc>
              <a:spcBef>
                <a:spcPts val="755"/>
              </a:spcBef>
            </a:pPr>
            <a:r>
              <a:rPr dirty="0" sz="1450" spc="-10">
                <a:latin typeface="Times New Roman"/>
                <a:cs typeface="Times New Roman"/>
              </a:rPr>
              <a:t>The original application works with an array that is only three elements long. The new  version shown in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Listing 4.3</a:t>
            </a:r>
            <a:r>
              <a:rPr dirty="0" sz="1450" spc="-10">
                <a:latin typeface="Times New Roman"/>
                <a:cs typeface="Times New Roman"/>
              </a:rPr>
              <a:t>, called </a:t>
            </a:r>
            <a:r>
              <a:rPr dirty="0" sz="1450" spc="-15">
                <a:latin typeface="Times New Roman"/>
                <a:cs typeface="Times New Roman"/>
              </a:rPr>
              <a:t>HalfLooper, </a:t>
            </a:r>
            <a:r>
              <a:rPr dirty="0" sz="1450" spc="-10">
                <a:latin typeface="Times New Roman"/>
                <a:cs typeface="Times New Roman"/>
              </a:rPr>
              <a:t>is shorter and more flexible and returns  the same output. Create an empty Java file with that class name and the package name  </a:t>
            </a:r>
            <a:r>
              <a:rPr dirty="0" sz="1450" spc="-15">
                <a:latin typeface="Courier New"/>
                <a:cs typeface="Courier New"/>
              </a:rPr>
              <a:t>com.java21days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 NetBeans.</a:t>
            </a:r>
            <a:endParaRPr sz="1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165" y="1028955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57165" y="1056394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165" y="1024382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161" y="1024382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30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093626" y="1033529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093622" y="1033529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165" y="4358199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165" y="4385638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165" y="4353626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161" y="4353626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093626" y="4362772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093622" y="4362772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7165" y="7879514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7165" y="7906953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7165" y="7874941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7161" y="7874941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093626" y="7884087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093622" y="7884087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57165" y="9050237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57165" y="9077676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57165" y="9045664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57161" y="9045664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093626" y="9054810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093622" y="9054810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444505" y="417184"/>
            <a:ext cx="393700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5">
                <a:solidFill>
                  <a:srgbClr val="666666"/>
                </a:solidFill>
                <a:latin typeface="Times New Roman"/>
                <a:cs typeface="Times New Roman"/>
              </a:rPr>
              <a:t>LISTING </a:t>
            </a:r>
            <a:r>
              <a:rPr dirty="0" sz="1450" spc="-5">
                <a:solidFill>
                  <a:srgbClr val="666666"/>
                </a:solidFill>
                <a:latin typeface="Times New Roman"/>
                <a:cs typeface="Times New Roman"/>
              </a:rPr>
              <a:t>4.3 </a:t>
            </a:r>
            <a:r>
              <a:rPr dirty="0" sz="1450" spc="-10">
                <a:latin typeface="Times New Roman"/>
                <a:cs typeface="Times New Roman"/>
              </a:rPr>
              <a:t>The Full </a:t>
            </a:r>
            <a:r>
              <a:rPr dirty="0" sz="1450" spc="-35">
                <a:latin typeface="Times New Roman"/>
                <a:cs typeface="Times New Roman"/>
              </a:rPr>
              <a:t>Text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 spc="7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HalfLooper.java</a:t>
            </a:r>
            <a:endParaRPr sz="1450">
              <a:latin typeface="Courier New"/>
              <a:cs typeface="Courier New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73589" y="1112300"/>
            <a:ext cx="2164715" cy="5010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240"/>
              </a:lnSpc>
              <a:spcBef>
                <a:spcPts val="130"/>
              </a:spcBef>
            </a:pPr>
            <a:r>
              <a:rPr dirty="0" sz="1050" spc="15">
                <a:latin typeface="Courier New"/>
                <a:cs typeface="Courier New"/>
              </a:rPr>
              <a:t>1: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package</a:t>
            </a:r>
            <a:r>
              <a:rPr dirty="0" sz="1050" spc="-1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com.java21days;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2: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3: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class </a:t>
            </a:r>
            <a:r>
              <a:rPr dirty="0" sz="1050" spc="10">
                <a:latin typeface="Courier New"/>
                <a:cs typeface="Courier New"/>
              </a:rPr>
              <a:t>HalfLooper</a:t>
            </a:r>
            <a:r>
              <a:rPr dirty="0" sz="105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349481" y="1578760"/>
            <a:ext cx="5044440" cy="81216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240"/>
              </a:lnSpc>
              <a:spcBef>
                <a:spcPts val="130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public static void </a:t>
            </a:r>
            <a:r>
              <a:rPr dirty="0" sz="1050" spc="10">
                <a:latin typeface="Courier New"/>
                <a:cs typeface="Courier New"/>
              </a:rPr>
              <a:t>main(String[] arguments)</a:t>
            </a:r>
            <a:r>
              <a:rPr dirty="0" sz="1050" spc="4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marL="341630" marR="5080">
              <a:lnSpc>
                <a:spcPts val="1220"/>
              </a:lnSpc>
              <a:spcBef>
                <a:spcPts val="55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dirty="0" sz="1050" spc="10">
                <a:latin typeface="Courier New"/>
                <a:cs typeface="Courier New"/>
              </a:rPr>
              <a:t>[] denver </a:t>
            </a:r>
            <a:r>
              <a:rPr dirty="0" sz="1050" spc="15">
                <a:latin typeface="Courier New"/>
                <a:cs typeface="Courier New"/>
              </a:rPr>
              <a:t>= { </a:t>
            </a:r>
            <a:r>
              <a:rPr dirty="0" sz="1050" spc="10">
                <a:latin typeface="Courier New"/>
                <a:cs typeface="Courier New"/>
              </a:rPr>
              <a:t>1_700_000, 4_600_000, 2_100_000 </a:t>
            </a:r>
            <a:r>
              <a:rPr dirty="0" sz="1050" spc="15">
                <a:latin typeface="Courier New"/>
                <a:cs typeface="Courier New"/>
              </a:rPr>
              <a:t>}; </a:t>
            </a:r>
            <a:r>
              <a:rPr dirty="0" sz="1050" spc="15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dirty="0" sz="1050" spc="10">
                <a:latin typeface="Courier New"/>
                <a:cs typeface="Courier New"/>
              </a:rPr>
              <a:t>[] philadelphia </a:t>
            </a:r>
            <a:r>
              <a:rPr dirty="0" sz="1050" spc="15">
                <a:latin typeface="Courier New"/>
                <a:cs typeface="Courier New"/>
              </a:rPr>
              <a:t>= { </a:t>
            </a:r>
            <a:r>
              <a:rPr dirty="0" sz="1050" spc="10">
                <a:latin typeface="Courier New"/>
                <a:cs typeface="Courier New"/>
              </a:rPr>
              <a:t>1_800_000, 5_000_000, 2_500_000 </a:t>
            </a:r>
            <a:r>
              <a:rPr dirty="0" sz="1050" spc="15">
                <a:latin typeface="Courier New"/>
                <a:cs typeface="Courier New"/>
              </a:rPr>
              <a:t>};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dirty="0" sz="1050" spc="10">
                <a:latin typeface="Courier New"/>
                <a:cs typeface="Courier New"/>
              </a:rPr>
              <a:t>[] total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new</a:t>
            </a:r>
            <a:r>
              <a:rPr dirty="0" sz="1050" spc="25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dirty="0" sz="1050" spc="10">
                <a:latin typeface="Courier New"/>
                <a:cs typeface="Courier New"/>
              </a:rPr>
              <a:t>[denver.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length</a:t>
            </a:r>
            <a:r>
              <a:rPr dirty="0" sz="1050" spc="10">
                <a:latin typeface="Courier New"/>
                <a:cs typeface="Courier New"/>
              </a:rPr>
              <a:t>];</a:t>
            </a:r>
            <a:endParaRPr sz="1050">
              <a:latin typeface="Courier New"/>
              <a:cs typeface="Courier New"/>
            </a:endParaRPr>
          </a:p>
          <a:p>
            <a:pPr marL="341630">
              <a:lnSpc>
                <a:spcPts val="120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0">
                <a:latin typeface="Courier New"/>
                <a:cs typeface="Courier New"/>
              </a:rPr>
              <a:t>sum </a:t>
            </a:r>
            <a:r>
              <a:rPr dirty="0" sz="1050" spc="15">
                <a:latin typeface="Courier New"/>
                <a:cs typeface="Courier New"/>
              </a:rPr>
              <a:t>=</a:t>
            </a:r>
            <a:r>
              <a:rPr dirty="0" sz="1050" spc="2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0;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78566" y="2511679"/>
            <a:ext cx="4632960" cy="967740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341630" marR="1074420" indent="-329565">
              <a:lnSpc>
                <a:spcPts val="1220"/>
              </a:lnSpc>
              <a:spcBef>
                <a:spcPts val="204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for </a:t>
            </a:r>
            <a:r>
              <a:rPr dirty="0" sz="1050" spc="10">
                <a:latin typeface="Courier New"/>
                <a:cs typeface="Courier New"/>
              </a:rPr>
              <a:t>(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5">
                <a:latin typeface="Courier New"/>
                <a:cs typeface="Courier New"/>
              </a:rPr>
              <a:t>i = 0; i &lt; </a:t>
            </a:r>
            <a:r>
              <a:rPr dirty="0" sz="1050" spc="10">
                <a:latin typeface="Courier New"/>
                <a:cs typeface="Courier New"/>
              </a:rPr>
              <a:t>denver.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length</a:t>
            </a:r>
            <a:r>
              <a:rPr dirty="0" sz="1050" spc="10">
                <a:latin typeface="Courier New"/>
                <a:cs typeface="Courier New"/>
              </a:rPr>
              <a:t>; i++)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0">
                <a:latin typeface="Courier New"/>
                <a:cs typeface="Courier New"/>
              </a:rPr>
              <a:t>total[i]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denver[i] </a:t>
            </a:r>
            <a:r>
              <a:rPr dirty="0" sz="1050" spc="15">
                <a:latin typeface="Courier New"/>
                <a:cs typeface="Courier New"/>
              </a:rPr>
              <a:t>+</a:t>
            </a:r>
            <a:r>
              <a:rPr dirty="0" sz="1050" spc="35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philadelphia[i];</a:t>
            </a:r>
            <a:endParaRPr sz="1050">
              <a:latin typeface="Courier New"/>
              <a:cs typeface="Courier New"/>
            </a:endParaRPr>
          </a:p>
          <a:p>
            <a:pPr marL="670560" marR="5080" indent="-329565">
              <a:lnSpc>
                <a:spcPts val="1220"/>
              </a:lnSpc>
              <a:spcBef>
                <a:spcPts val="5"/>
              </a:spcBef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.format((i </a:t>
            </a:r>
            <a:r>
              <a:rPr dirty="0" sz="1050" spc="15">
                <a:latin typeface="Courier New"/>
                <a:cs typeface="Courier New"/>
              </a:rPr>
              <a:t>+ </a:t>
            </a:r>
            <a:r>
              <a:rPr dirty="0" sz="1050" spc="10">
                <a:latin typeface="Courier New"/>
                <a:cs typeface="Courier New"/>
              </a:rPr>
              <a:t>2012) </a:t>
            </a:r>
            <a:r>
              <a:rPr dirty="0" sz="1050" spc="15">
                <a:latin typeface="Courier New"/>
                <a:cs typeface="Courier New"/>
              </a:rPr>
              <a:t>+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”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production: %,d%n”</a:t>
            </a:r>
            <a:r>
              <a:rPr dirty="0" sz="1050" spc="10">
                <a:latin typeface="Courier New"/>
                <a:cs typeface="Courier New"/>
              </a:rPr>
              <a:t>,  total[i]);</a:t>
            </a:r>
            <a:endParaRPr sz="1050">
              <a:latin typeface="Courier New"/>
              <a:cs typeface="Courier New"/>
            </a:endParaRPr>
          </a:p>
          <a:p>
            <a:pPr marL="341630">
              <a:lnSpc>
                <a:spcPts val="1175"/>
              </a:lnSpc>
            </a:pPr>
            <a:r>
              <a:rPr dirty="0" sz="1050" spc="10">
                <a:latin typeface="Courier New"/>
                <a:cs typeface="Courier New"/>
              </a:rPr>
              <a:t>sum </a:t>
            </a:r>
            <a:r>
              <a:rPr dirty="0" sz="1050" spc="15">
                <a:latin typeface="Courier New"/>
                <a:cs typeface="Courier New"/>
              </a:rPr>
              <a:t>+= </a:t>
            </a:r>
            <a:r>
              <a:rPr dirty="0" sz="1050" spc="10">
                <a:latin typeface="Courier New"/>
                <a:cs typeface="Courier New"/>
              </a:rPr>
              <a:t>total[i];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678569" y="3600085"/>
            <a:ext cx="3810000" cy="34607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341630" marR="5080" indent="-329565">
              <a:lnSpc>
                <a:spcPts val="1220"/>
              </a:lnSpc>
              <a:spcBef>
                <a:spcPts val="204"/>
              </a:spcBef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.format(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“Average production: %,d%n”</a:t>
            </a:r>
            <a:r>
              <a:rPr dirty="0" sz="1050" spc="10">
                <a:latin typeface="Courier New"/>
                <a:cs typeface="Courier New"/>
              </a:rPr>
              <a:t>,  (sum </a:t>
            </a:r>
            <a:r>
              <a:rPr dirty="0" sz="1050" spc="15">
                <a:latin typeface="Courier New"/>
                <a:cs typeface="Courier New"/>
              </a:rPr>
              <a:t>/ </a:t>
            </a:r>
            <a:r>
              <a:rPr dirty="0" sz="1050" spc="10">
                <a:latin typeface="Courier New"/>
                <a:cs typeface="Courier New"/>
              </a:rPr>
              <a:t>denver.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length</a:t>
            </a:r>
            <a:r>
              <a:rPr dirty="0" sz="1050" spc="10">
                <a:latin typeface="Courier New"/>
                <a:cs typeface="Courier New"/>
              </a:rPr>
              <a:t>));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349490" y="3911057"/>
            <a:ext cx="107950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91323" y="1578760"/>
            <a:ext cx="436880" cy="267843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R="74295">
              <a:lnSpc>
                <a:spcPts val="1240"/>
              </a:lnSpc>
              <a:spcBef>
                <a:spcPts val="130"/>
              </a:spcBef>
            </a:pPr>
            <a:r>
              <a:rPr dirty="0" sz="1050" spc="15">
                <a:latin typeface="Courier New"/>
                <a:cs typeface="Courier New"/>
              </a:rPr>
              <a:t>4: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5: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6: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7: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8: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9: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10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11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12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13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14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15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16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17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18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19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40"/>
              </a:lnSpc>
            </a:pPr>
            <a:r>
              <a:rPr dirty="0" sz="1050" spc="10">
                <a:latin typeface="Courier New"/>
                <a:cs typeface="Courier New"/>
              </a:rPr>
              <a:t>20:</a:t>
            </a:r>
            <a:r>
              <a:rPr dirty="0" sz="1050" spc="-6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777144" y="5387152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77144" y="6164595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77144" y="6695074"/>
            <a:ext cx="91411" cy="914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444502" y="4368377"/>
            <a:ext cx="6628765" cy="5449570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50" spc="-10">
                <a:latin typeface="Times New Roman"/>
                <a:cs typeface="Times New Roman"/>
              </a:rPr>
              <a:t>The output is the same as for the HalfDollars application in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Figure</a:t>
            </a:r>
            <a:r>
              <a:rPr dirty="0" u="sng" sz="1450" spc="6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50" spc="-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</a:rPr>
              <a:t>4.1</a:t>
            </a:r>
            <a:r>
              <a:rPr dirty="0" sz="1450" spc="-5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ts val="1700"/>
              </a:lnSpc>
              <a:spcBef>
                <a:spcPts val="640"/>
              </a:spcBef>
            </a:pPr>
            <a:r>
              <a:rPr dirty="0" sz="1450" spc="-10">
                <a:latin typeface="Times New Roman"/>
                <a:cs typeface="Times New Roman"/>
              </a:rPr>
              <a:t>Instead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going through the elements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three arrays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by one, this example uses</a:t>
            </a:r>
            <a:r>
              <a:rPr dirty="0" sz="1450" spc="135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ts val="1700"/>
              </a:lnSpc>
            </a:pP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35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loop. The following things take place in the loop, which is contained in lines </a:t>
            </a:r>
            <a:r>
              <a:rPr dirty="0" sz="1450" spc="-5">
                <a:latin typeface="Times New Roman"/>
                <a:cs typeface="Times New Roman"/>
              </a:rPr>
              <a:t>10–15:</a:t>
            </a:r>
            <a:endParaRPr sz="1450">
              <a:latin typeface="Times New Roman"/>
              <a:cs typeface="Times New Roman"/>
            </a:endParaRPr>
          </a:p>
          <a:p>
            <a:pPr marL="441959" marR="7620" indent="27305">
              <a:lnSpc>
                <a:spcPct val="103499"/>
              </a:lnSpc>
              <a:spcBef>
                <a:spcPts val="720"/>
              </a:spcBef>
            </a:pPr>
            <a:r>
              <a:rPr dirty="0" sz="1450" spc="-10" b="1">
                <a:latin typeface="Times New Roman"/>
                <a:cs typeface="Times New Roman"/>
              </a:rPr>
              <a:t>Line</a:t>
            </a:r>
            <a:r>
              <a:rPr dirty="0" sz="1450" spc="-5" b="1">
                <a:latin typeface="Times New Roman"/>
                <a:cs typeface="Times New Roman"/>
              </a:rPr>
              <a:t> </a:t>
            </a:r>
            <a:r>
              <a:rPr dirty="0" sz="1450" spc="-10" b="1">
                <a:latin typeface="Times New Roman"/>
                <a:cs typeface="Times New Roman"/>
              </a:rPr>
              <a:t>10</a:t>
            </a:r>
            <a:r>
              <a:rPr dirty="0" sz="1450" spc="-10">
                <a:latin typeface="Times New Roman"/>
                <a:cs typeface="Times New Roman"/>
              </a:rPr>
              <a:t>—The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created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with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int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called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i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index.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index  increments by 1 for each pass through the loop and stops when </a:t>
            </a:r>
            <a:r>
              <a:rPr dirty="0" sz="1450" spc="-10">
                <a:latin typeface="Courier New"/>
                <a:cs typeface="Courier New"/>
              </a:rPr>
              <a:t>i </a:t>
            </a:r>
            <a:r>
              <a:rPr dirty="0" sz="1450" spc="-10">
                <a:latin typeface="Times New Roman"/>
                <a:cs typeface="Times New Roman"/>
              </a:rPr>
              <a:t>is equal to </a:t>
            </a:r>
            <a:r>
              <a:rPr dirty="0" sz="1450" spc="-5">
                <a:latin typeface="Times New Roman"/>
                <a:cs typeface="Times New Roman"/>
              </a:rPr>
              <a:t>or  </a:t>
            </a:r>
            <a:r>
              <a:rPr dirty="0" sz="1450" spc="-10">
                <a:latin typeface="Times New Roman"/>
                <a:cs typeface="Times New Roman"/>
              </a:rPr>
              <a:t>greater than </a:t>
            </a:r>
            <a:r>
              <a:rPr dirty="0" sz="1450" spc="-15">
                <a:latin typeface="Courier New"/>
                <a:cs typeface="Courier New"/>
              </a:rPr>
              <a:t>denver.length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Times New Roman"/>
                <a:cs typeface="Times New Roman"/>
              </a:rPr>
              <a:t>the total number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elements in the </a:t>
            </a:r>
            <a:r>
              <a:rPr dirty="0" sz="1450" spc="-15">
                <a:latin typeface="Courier New"/>
                <a:cs typeface="Courier New"/>
              </a:rPr>
              <a:t>denver</a:t>
            </a:r>
            <a:r>
              <a:rPr dirty="0" sz="1450" spc="-375">
                <a:latin typeface="Courier New"/>
                <a:cs typeface="Courier New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array.</a:t>
            </a:r>
            <a:endParaRPr sz="1450">
              <a:latin typeface="Times New Roman"/>
              <a:cs typeface="Times New Roman"/>
            </a:endParaRPr>
          </a:p>
          <a:p>
            <a:pPr marL="441959" marR="109855" indent="27305">
              <a:lnSpc>
                <a:spcPct val="103499"/>
              </a:lnSpc>
              <a:spcBef>
                <a:spcPts val="720"/>
              </a:spcBef>
            </a:pPr>
            <a:r>
              <a:rPr dirty="0" sz="1450" spc="-10" b="1">
                <a:latin typeface="Times New Roman"/>
                <a:cs typeface="Times New Roman"/>
              </a:rPr>
              <a:t>Lines </a:t>
            </a:r>
            <a:r>
              <a:rPr dirty="0" sz="1450" spc="-20" b="1">
                <a:latin typeface="Times New Roman"/>
                <a:cs typeface="Times New Roman"/>
              </a:rPr>
              <a:t>11–12</a:t>
            </a:r>
            <a:r>
              <a:rPr dirty="0" sz="1450" spc="-20">
                <a:latin typeface="Times New Roman"/>
                <a:cs typeface="Times New Roman"/>
              </a:rPr>
              <a:t>—The </a:t>
            </a:r>
            <a:r>
              <a:rPr dirty="0" sz="1450" spc="-10">
                <a:latin typeface="Times New Roman"/>
                <a:cs typeface="Times New Roman"/>
              </a:rPr>
              <a:t>value </a:t>
            </a:r>
            <a:r>
              <a:rPr dirty="0" sz="1450" spc="-5">
                <a:latin typeface="Times New Roman"/>
                <a:cs typeface="Times New Roman"/>
              </a:rPr>
              <a:t>of one 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total</a:t>
            </a:r>
            <a:r>
              <a:rPr dirty="0" sz="1450" spc="-37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elements is set using the loop index  and then is displayed with some text identifying the</a:t>
            </a:r>
            <a:r>
              <a:rPr dirty="0" sz="1450" spc="40">
                <a:latin typeface="Times New Roman"/>
                <a:cs typeface="Times New Roman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year.</a:t>
            </a:r>
            <a:endParaRPr sz="1450">
              <a:latin typeface="Times New Roman"/>
              <a:cs typeface="Times New Roman"/>
            </a:endParaRPr>
          </a:p>
          <a:p>
            <a:pPr marL="441959" marR="294640" indent="27305">
              <a:lnSpc>
                <a:spcPct val="103499"/>
              </a:lnSpc>
              <a:spcBef>
                <a:spcPts val="575"/>
              </a:spcBef>
            </a:pPr>
            <a:r>
              <a:rPr dirty="0" sz="1450" spc="-10" b="1">
                <a:latin typeface="Times New Roman"/>
                <a:cs typeface="Times New Roman"/>
              </a:rPr>
              <a:t>Line</a:t>
            </a:r>
            <a:r>
              <a:rPr dirty="0" sz="1450" spc="-5" b="1">
                <a:latin typeface="Times New Roman"/>
                <a:cs typeface="Times New Roman"/>
              </a:rPr>
              <a:t> </a:t>
            </a:r>
            <a:r>
              <a:rPr dirty="0" sz="1450" spc="-10" b="1">
                <a:latin typeface="Times New Roman"/>
                <a:cs typeface="Times New Roman"/>
              </a:rPr>
              <a:t>14</a:t>
            </a:r>
            <a:r>
              <a:rPr dirty="0" sz="1450" spc="-10">
                <a:latin typeface="Times New Roman"/>
                <a:cs typeface="Times New Roman"/>
              </a:rPr>
              <a:t>—The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total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element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added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sum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variable,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which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  used to calculate the average yearly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production.</a:t>
            </a: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ts val="1660"/>
              </a:lnSpc>
              <a:spcBef>
                <a:spcPts val="755"/>
              </a:spcBef>
            </a:pPr>
            <a:r>
              <a:rPr dirty="0" sz="1450" spc="-10">
                <a:latin typeface="Times New Roman"/>
                <a:cs typeface="Times New Roman"/>
              </a:rPr>
              <a:t>Using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more general-purpose loop to iterate over an array enables you to use the program  with arrays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5">
                <a:latin typeface="Times New Roman"/>
                <a:cs typeface="Times New Roman"/>
              </a:rPr>
              <a:t>different </a:t>
            </a:r>
            <a:r>
              <a:rPr dirty="0" sz="1450" spc="-10">
                <a:latin typeface="Times New Roman"/>
                <a:cs typeface="Times New Roman"/>
              </a:rPr>
              <a:t>sizes and still have it assign correct values to the elements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 total array and display those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values.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50">
              <a:latin typeface="Times New Roman"/>
              <a:cs typeface="Times New Roman"/>
            </a:endParaRPr>
          </a:p>
          <a:p>
            <a:pPr marL="131445">
              <a:lnSpc>
                <a:spcPct val="100000"/>
              </a:lnSpc>
            </a:pPr>
            <a:r>
              <a:rPr dirty="0" sz="1450" spc="-10" b="1">
                <a:solidFill>
                  <a:srgbClr val="57595B"/>
                </a:solidFill>
                <a:latin typeface="Times New Roman"/>
                <a:cs typeface="Times New Roman"/>
              </a:rPr>
              <a:t>Note</a:t>
            </a:r>
            <a:endParaRPr sz="1450">
              <a:latin typeface="Times New Roman"/>
              <a:cs typeface="Times New Roman"/>
            </a:endParaRPr>
          </a:p>
          <a:p>
            <a:pPr marL="259079" marR="256540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Java also includes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38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that can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used to iterate through all the elements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data structures, such as array lists, linked lists, hash maps, and other</a:t>
            </a:r>
            <a:r>
              <a:rPr dirty="0" sz="1450" spc="1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collections.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50" spc="-5" b="1">
                <a:latin typeface="Times New Roman"/>
                <a:cs typeface="Times New Roman"/>
              </a:rPr>
              <a:t>While </a:t>
            </a:r>
            <a:r>
              <a:rPr dirty="0" sz="1650" b="1">
                <a:latin typeface="Times New Roman"/>
                <a:cs typeface="Times New Roman"/>
              </a:rPr>
              <a:t>and Do Loops</a:t>
            </a: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450" spc="-10">
                <a:latin typeface="Times New Roman"/>
                <a:cs typeface="Times New Roman"/>
              </a:rPr>
              <a:t>The remaining types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loops are </a:t>
            </a:r>
            <a:r>
              <a:rPr dirty="0" sz="1450" spc="-15">
                <a:latin typeface="Courier New"/>
                <a:cs typeface="Courier New"/>
              </a:rPr>
              <a:t>while</a:t>
            </a:r>
            <a:r>
              <a:rPr dirty="0" sz="1450" spc="-37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 </a:t>
            </a:r>
            <a:r>
              <a:rPr dirty="0" sz="1450" spc="-10">
                <a:latin typeface="Courier New"/>
                <a:cs typeface="Courier New"/>
              </a:rPr>
              <a:t>do</a:t>
            </a:r>
            <a:r>
              <a:rPr dirty="0" sz="1450" spc="-10">
                <a:latin typeface="Times New Roman"/>
                <a:cs typeface="Times New Roman"/>
              </a:rPr>
              <a:t>, which also enable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block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Java code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44524" y="9821170"/>
            <a:ext cx="427799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675"/>
              </a:lnSpc>
            </a:pPr>
            <a:r>
              <a:rPr dirty="0" sz="1450" spc="-10">
                <a:latin typeface="Times New Roman"/>
                <a:cs typeface="Times New Roman"/>
              </a:rPr>
              <a:t>to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executed repeatedly until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specific condition is</a:t>
            </a:r>
            <a:r>
              <a:rPr dirty="0" sz="1450" spc="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17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38" y="6169161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57238" y="6196600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38" y="6164588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33" y="6164588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093699" y="6173734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093694" y="6173734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38" y="9809377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38" y="9836817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38" y="9804805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233" y="9804805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093699" y="9813951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093694" y="9813951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44495" y="318313"/>
            <a:ext cx="6583680" cy="5484495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650" spc="-5" b="1">
                <a:latin typeface="Times New Roman"/>
                <a:cs typeface="Times New Roman"/>
              </a:rPr>
              <a:t>While </a:t>
            </a:r>
            <a:r>
              <a:rPr dirty="0" sz="1650" b="1">
                <a:latin typeface="Times New Roman"/>
                <a:cs typeface="Times New Roman"/>
              </a:rPr>
              <a:t>Loops</a:t>
            </a:r>
            <a:endParaRPr sz="1650">
              <a:latin typeface="Times New Roman"/>
              <a:cs typeface="Times New Roman"/>
            </a:endParaRPr>
          </a:p>
          <a:p>
            <a:pPr marL="12700" marR="89535">
              <a:lnSpc>
                <a:spcPct val="103499"/>
              </a:lnSpc>
              <a:spcBef>
                <a:spcPts val="605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while</a:t>
            </a:r>
            <a:r>
              <a:rPr dirty="0" sz="1450" spc="-37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repeats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statement for as long as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particular condition remains </a:t>
            </a:r>
            <a:r>
              <a:rPr dirty="0" sz="1450" spc="-10">
                <a:latin typeface="Courier New"/>
                <a:cs typeface="Courier New"/>
              </a:rPr>
              <a:t>true</a:t>
            </a:r>
            <a:r>
              <a:rPr dirty="0" sz="1450" spc="-10">
                <a:latin typeface="Times New Roman"/>
                <a:cs typeface="Times New Roman"/>
              </a:rPr>
              <a:t>.  </a:t>
            </a:r>
            <a:r>
              <a:rPr dirty="0" sz="1450" spc="-25">
                <a:latin typeface="Times New Roman"/>
                <a:cs typeface="Times New Roman"/>
              </a:rPr>
              <a:t>Here’s </a:t>
            </a:r>
            <a:r>
              <a:rPr dirty="0" sz="1450" spc="-10">
                <a:latin typeface="Times New Roman"/>
                <a:cs typeface="Times New Roman"/>
              </a:rPr>
              <a:t>an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example: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Times New Roman"/>
              <a:cs typeface="Times New Roman"/>
            </a:endParaRPr>
          </a:p>
          <a:p>
            <a:pPr marL="259079">
              <a:lnSpc>
                <a:spcPts val="124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while </a:t>
            </a:r>
            <a:r>
              <a:rPr dirty="0" sz="1050" spc="15">
                <a:latin typeface="Courier New"/>
                <a:cs typeface="Courier New"/>
              </a:rPr>
              <a:t>(i &lt; </a:t>
            </a:r>
            <a:r>
              <a:rPr dirty="0" sz="1050" spc="10">
                <a:latin typeface="Courier New"/>
                <a:cs typeface="Courier New"/>
              </a:rPr>
              <a:t>13)</a:t>
            </a:r>
            <a:r>
              <a:rPr dirty="0" sz="1050" spc="15">
                <a:latin typeface="Courier New"/>
                <a:cs typeface="Courier New"/>
              </a:rPr>
              <a:t> {</a:t>
            </a:r>
            <a:endParaRPr sz="1050">
              <a:latin typeface="Courier New"/>
              <a:cs typeface="Courier New"/>
            </a:endParaRPr>
          </a:p>
          <a:p>
            <a:pPr algn="ctr" marR="24364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x = x * </a:t>
            </a:r>
            <a:r>
              <a:rPr dirty="0" sz="1050" spc="10">
                <a:latin typeface="Courier New"/>
                <a:cs typeface="Courier New"/>
              </a:rPr>
              <a:t>i++; </a:t>
            </a: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//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the body </a:t>
            </a: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of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the</a:t>
            </a:r>
            <a:r>
              <a:rPr dirty="0" sz="1050" spc="20">
                <a:solidFill>
                  <a:srgbClr val="6D6E70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loop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12700" marR="67310">
              <a:lnSpc>
                <a:spcPct val="100699"/>
              </a:lnSpc>
              <a:spcBef>
                <a:spcPts val="705"/>
              </a:spcBef>
            </a:pPr>
            <a:r>
              <a:rPr dirty="0" sz="1450" spc="-10">
                <a:latin typeface="Times New Roman"/>
                <a:cs typeface="Times New Roman"/>
              </a:rPr>
              <a:t>The condition that accompanies the </a:t>
            </a:r>
            <a:r>
              <a:rPr dirty="0" sz="1450" spc="-15">
                <a:latin typeface="Courier New"/>
                <a:cs typeface="Courier New"/>
              </a:rPr>
              <a:t>while </a:t>
            </a:r>
            <a:r>
              <a:rPr dirty="0" sz="1450" spc="-10">
                <a:latin typeface="Times New Roman"/>
                <a:cs typeface="Times New Roman"/>
              </a:rPr>
              <a:t>keyword is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Boolean expression—</a:t>
            </a:r>
            <a:r>
              <a:rPr dirty="0" sz="1450" spc="-10">
                <a:latin typeface="Courier New"/>
                <a:cs typeface="Courier New"/>
              </a:rPr>
              <a:t>i &lt;</a:t>
            </a:r>
            <a:r>
              <a:rPr dirty="0" sz="1450" spc="-390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13  </a:t>
            </a:r>
            <a:r>
              <a:rPr dirty="0" sz="1450" spc="-10">
                <a:latin typeface="Times New Roman"/>
                <a:cs typeface="Times New Roman"/>
              </a:rPr>
              <a:t>in the preceding example. If the expression returns </a:t>
            </a:r>
            <a:r>
              <a:rPr dirty="0" sz="1450" spc="-10">
                <a:latin typeface="Courier New"/>
                <a:cs typeface="Courier New"/>
              </a:rPr>
              <a:t>true</a:t>
            </a:r>
            <a:r>
              <a:rPr dirty="0" sz="1450" spc="-10">
                <a:latin typeface="Times New Roman"/>
                <a:cs typeface="Times New Roman"/>
              </a:rPr>
              <a:t>, the </a:t>
            </a:r>
            <a:r>
              <a:rPr dirty="0" sz="1450" spc="-15">
                <a:latin typeface="Courier New"/>
                <a:cs typeface="Courier New"/>
              </a:rPr>
              <a:t>while </a:t>
            </a:r>
            <a:r>
              <a:rPr dirty="0" sz="1450" spc="-10">
                <a:latin typeface="Times New Roman"/>
                <a:cs typeface="Times New Roman"/>
              </a:rPr>
              <a:t>loop executes the  body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loop and then tests the condition again. This process repeats until the  condition is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false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algn="just" marL="12700" marR="71120">
              <a:lnSpc>
                <a:spcPct val="98000"/>
              </a:lnSpc>
              <a:spcBef>
                <a:spcPts val="815"/>
              </a:spcBef>
            </a:pPr>
            <a:r>
              <a:rPr dirty="0" sz="1450" spc="-10">
                <a:latin typeface="Times New Roman"/>
                <a:cs typeface="Times New Roman"/>
              </a:rPr>
              <a:t>Although the preceding loop uses opening and closing braces to form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block statement,  the braces are unneeded because the loop contains only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statement: </a:t>
            </a:r>
            <a:r>
              <a:rPr dirty="0" sz="1450" spc="-10">
                <a:latin typeface="Courier New"/>
                <a:cs typeface="Courier New"/>
              </a:rPr>
              <a:t>x = x * i++</a:t>
            </a:r>
            <a:r>
              <a:rPr dirty="0" sz="1450" spc="-10">
                <a:latin typeface="Times New Roman"/>
                <a:cs typeface="Times New Roman"/>
              </a:rPr>
              <a:t>.  Using the braces does </a:t>
            </a:r>
            <a:r>
              <a:rPr dirty="0" sz="1450" spc="-5">
                <a:latin typeface="Times New Roman"/>
                <a:cs typeface="Times New Roman"/>
              </a:rPr>
              <a:t>not </a:t>
            </a:r>
            <a:r>
              <a:rPr dirty="0" sz="1450" spc="-10">
                <a:latin typeface="Times New Roman"/>
                <a:cs typeface="Times New Roman"/>
              </a:rPr>
              <a:t>create any problems, though, and the braces will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required if  you add another statement inside the loop</a:t>
            </a:r>
            <a:r>
              <a:rPr dirty="0" sz="1450" spc="25">
                <a:latin typeface="Times New Roman"/>
                <a:cs typeface="Times New Roman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later.</a:t>
            </a: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The ArrayCopier application in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Listing </a:t>
            </a:r>
            <a:r>
              <a:rPr dirty="0" u="sng" sz="1450" spc="-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4.4</a:t>
            </a:r>
            <a:r>
              <a:rPr dirty="0" sz="1450" spc="-5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uses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5">
                <a:latin typeface="Courier New"/>
                <a:cs typeface="Courier New"/>
              </a:rPr>
              <a:t>while</a:t>
            </a:r>
            <a:r>
              <a:rPr dirty="0" sz="1450" spc="-37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to copy the elements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an  array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integers (</a:t>
            </a:r>
            <a:r>
              <a:rPr dirty="0" sz="1450" spc="-10">
                <a:latin typeface="Courier New"/>
                <a:cs typeface="Courier New"/>
              </a:rPr>
              <a:t>array1</a:t>
            </a:r>
            <a:r>
              <a:rPr dirty="0" sz="1450" spc="-10">
                <a:latin typeface="Times New Roman"/>
                <a:cs typeface="Times New Roman"/>
              </a:rPr>
              <a:t>) to an array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5">
                <a:latin typeface="Courier New"/>
                <a:cs typeface="Courier New"/>
              </a:rPr>
              <a:t>float </a:t>
            </a:r>
            <a:r>
              <a:rPr dirty="0" sz="1450" spc="-10">
                <a:latin typeface="Times New Roman"/>
                <a:cs typeface="Times New Roman"/>
              </a:rPr>
              <a:t>variables (</a:t>
            </a:r>
            <a:r>
              <a:rPr dirty="0" sz="1450" spc="-10">
                <a:latin typeface="Courier New"/>
                <a:cs typeface="Courier New"/>
              </a:rPr>
              <a:t>array2</a:t>
            </a:r>
            <a:r>
              <a:rPr dirty="0" sz="1450" spc="-10">
                <a:latin typeface="Times New Roman"/>
                <a:cs typeface="Times New Roman"/>
              </a:rPr>
              <a:t>), casting each  element to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5">
                <a:latin typeface="Courier New"/>
                <a:cs typeface="Courier New"/>
              </a:rPr>
              <a:t>float </a:t>
            </a:r>
            <a:r>
              <a:rPr dirty="0" sz="1450" spc="-10">
                <a:latin typeface="Times New Roman"/>
                <a:cs typeface="Times New Roman"/>
              </a:rPr>
              <a:t>as it goes. The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catch is that if any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elements in the first  array is </a:t>
            </a:r>
            <a:r>
              <a:rPr dirty="0" sz="1450" spc="-5">
                <a:latin typeface="Times New Roman"/>
                <a:cs typeface="Times New Roman"/>
              </a:rPr>
              <a:t>1, </a:t>
            </a:r>
            <a:r>
              <a:rPr dirty="0" sz="1450" spc="-10">
                <a:latin typeface="Times New Roman"/>
                <a:cs typeface="Times New Roman"/>
              </a:rPr>
              <a:t>the loop immediately exits at that</a:t>
            </a:r>
            <a:r>
              <a:rPr dirty="0" sz="1450" spc="3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point.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1450" spc="-10">
                <a:latin typeface="Times New Roman"/>
                <a:cs typeface="Times New Roman"/>
              </a:rPr>
              <a:t>Create an empty Java file in NetBeans with the class name </a:t>
            </a:r>
            <a:r>
              <a:rPr dirty="0" sz="1450" spc="-15">
                <a:latin typeface="Courier New"/>
                <a:cs typeface="Courier New"/>
              </a:rPr>
              <a:t>ArrayCopier</a:t>
            </a:r>
            <a:r>
              <a:rPr dirty="0" sz="1450" spc="-39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 package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450" spc="-15">
                <a:latin typeface="Courier New"/>
                <a:cs typeface="Courier New"/>
              </a:rPr>
              <a:t>com.java21days</a:t>
            </a:r>
            <a:r>
              <a:rPr dirty="0" sz="1450" spc="-15">
                <a:latin typeface="Times New Roman"/>
                <a:cs typeface="Times New Roman"/>
              </a:rPr>
              <a:t>. </a:t>
            </a:r>
            <a:r>
              <a:rPr dirty="0" sz="1450" spc="-10">
                <a:latin typeface="Times New Roman"/>
                <a:cs typeface="Times New Roman"/>
              </a:rPr>
              <a:t>Enter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Listing </a:t>
            </a:r>
            <a:r>
              <a:rPr dirty="0" u="sng" sz="1450" spc="-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4.4</a:t>
            </a:r>
            <a:r>
              <a:rPr dirty="0" sz="1450" spc="-5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as the source</a:t>
            </a:r>
            <a:r>
              <a:rPr dirty="0" sz="1450" spc="3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code.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50" spc="-15">
                <a:solidFill>
                  <a:srgbClr val="666666"/>
                </a:solidFill>
                <a:latin typeface="Times New Roman"/>
                <a:cs typeface="Times New Roman"/>
              </a:rPr>
              <a:t>LISTING </a:t>
            </a:r>
            <a:r>
              <a:rPr dirty="0" sz="1450" spc="-5">
                <a:solidFill>
                  <a:srgbClr val="666666"/>
                </a:solidFill>
                <a:latin typeface="Times New Roman"/>
                <a:cs typeface="Times New Roman"/>
              </a:rPr>
              <a:t>4.4 </a:t>
            </a:r>
            <a:r>
              <a:rPr dirty="0" sz="1450" spc="-10">
                <a:latin typeface="Times New Roman"/>
                <a:cs typeface="Times New Roman"/>
              </a:rPr>
              <a:t>The Full </a:t>
            </a:r>
            <a:r>
              <a:rPr dirty="0" sz="1450" spc="-35">
                <a:latin typeface="Times New Roman"/>
                <a:cs typeface="Times New Roman"/>
              </a:rPr>
              <a:t>Text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 spc="4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ArrayCopier.java</a:t>
            </a:r>
            <a:endParaRPr sz="1450">
              <a:latin typeface="Courier New"/>
              <a:cs typeface="Courier New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4510" y="9921778"/>
            <a:ext cx="254381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675"/>
              </a:lnSpc>
            </a:pPr>
            <a:r>
              <a:rPr dirty="0" sz="1450" spc="-10">
                <a:latin typeface="Times New Roman"/>
                <a:cs typeface="Times New Roman"/>
              </a:rPr>
              <a:t>The output is shown in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3" action="ppaction://hlinksldjump"/>
              </a:rPr>
              <a:t>Figure</a:t>
            </a:r>
            <a:r>
              <a:rPr dirty="0" u="sng" sz="1450" spc="2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3" action="ppaction://hlinksldjump"/>
              </a:rPr>
              <a:t>4.5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18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73582" y="6252497"/>
            <a:ext cx="2164715" cy="5010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240"/>
              </a:lnSpc>
              <a:spcBef>
                <a:spcPts val="130"/>
              </a:spcBef>
            </a:pPr>
            <a:r>
              <a:rPr dirty="0" sz="1050" spc="15">
                <a:latin typeface="Courier New"/>
                <a:cs typeface="Courier New"/>
              </a:rPr>
              <a:t>1: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package</a:t>
            </a:r>
            <a:r>
              <a:rPr dirty="0" sz="1050" spc="-1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com.java21days;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2: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3: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class </a:t>
            </a:r>
            <a:r>
              <a:rPr dirty="0" sz="1050" spc="10">
                <a:latin typeface="Courier New"/>
                <a:cs typeface="Courier New"/>
              </a:rPr>
              <a:t>ArrayCopier</a:t>
            </a:r>
            <a:r>
              <a:rPr dirty="0" sz="105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49475" y="6718957"/>
            <a:ext cx="3810000" cy="50101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341630" marR="86995" indent="-329565">
              <a:lnSpc>
                <a:spcPts val="1220"/>
              </a:lnSpc>
              <a:spcBef>
                <a:spcPts val="204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public static void </a:t>
            </a:r>
            <a:r>
              <a:rPr dirty="0" sz="1050" spc="10">
                <a:latin typeface="Courier New"/>
                <a:cs typeface="Courier New"/>
              </a:rPr>
              <a:t>main(String[] arguments)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dirty="0" sz="1050" spc="10">
                <a:latin typeface="Courier New"/>
                <a:cs typeface="Courier New"/>
              </a:rPr>
              <a:t>[] array1 </a:t>
            </a:r>
            <a:r>
              <a:rPr dirty="0" sz="1050" spc="15">
                <a:latin typeface="Courier New"/>
                <a:cs typeface="Courier New"/>
              </a:rPr>
              <a:t>= { 7, 4, 8, 1, 4, 1, 4</a:t>
            </a:r>
            <a:r>
              <a:rPr dirty="0" sz="1050" spc="-1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};</a:t>
            </a:r>
            <a:endParaRPr sz="1050">
              <a:latin typeface="Courier New"/>
              <a:cs typeface="Courier New"/>
            </a:endParaRPr>
          </a:p>
          <a:p>
            <a:pPr marL="341630">
              <a:lnSpc>
                <a:spcPts val="119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float</a:t>
            </a:r>
            <a:r>
              <a:rPr dirty="0" sz="1050" spc="10">
                <a:latin typeface="Courier New"/>
                <a:cs typeface="Courier New"/>
              </a:rPr>
              <a:t>[] array2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new</a:t>
            </a:r>
            <a:r>
              <a:rPr dirty="0" sz="1050" spc="45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float</a:t>
            </a:r>
            <a:r>
              <a:rPr dirty="0" sz="1050" spc="10">
                <a:latin typeface="Courier New"/>
                <a:cs typeface="Courier New"/>
              </a:rPr>
              <a:t>[array1.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length</a:t>
            </a:r>
            <a:r>
              <a:rPr dirty="0" sz="1050" spc="10">
                <a:latin typeface="Courier New"/>
                <a:cs typeface="Courier New"/>
              </a:rPr>
              <a:t>];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78559" y="7340904"/>
            <a:ext cx="3398520" cy="81216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240"/>
              </a:lnSpc>
              <a:spcBef>
                <a:spcPts val="130"/>
              </a:spcBef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“array1: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[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</a:t>
            </a:r>
            <a:r>
              <a:rPr dirty="0" sz="1050" spc="10">
                <a:latin typeface="Courier New"/>
                <a:cs typeface="Courier New"/>
              </a:rPr>
              <a:t>);</a:t>
            </a:r>
            <a:endParaRPr sz="1050">
              <a:latin typeface="Courier New"/>
              <a:cs typeface="Courier New"/>
            </a:endParaRPr>
          </a:p>
          <a:p>
            <a:pPr marL="341630" marR="5080" indent="-329565">
              <a:lnSpc>
                <a:spcPts val="1220"/>
              </a:lnSpc>
              <a:spcBef>
                <a:spcPts val="55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for </a:t>
            </a:r>
            <a:r>
              <a:rPr dirty="0" sz="1050" spc="10">
                <a:latin typeface="Courier New"/>
                <a:cs typeface="Courier New"/>
              </a:rPr>
              <a:t>(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5">
                <a:latin typeface="Courier New"/>
                <a:cs typeface="Courier New"/>
              </a:rPr>
              <a:t>i = 0; i &lt; </a:t>
            </a:r>
            <a:r>
              <a:rPr dirty="0" sz="1050" spc="10">
                <a:latin typeface="Courier New"/>
                <a:cs typeface="Courier New"/>
              </a:rPr>
              <a:t>array1.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length</a:t>
            </a:r>
            <a:r>
              <a:rPr dirty="0" sz="1050" spc="10">
                <a:latin typeface="Courier New"/>
                <a:cs typeface="Courier New"/>
              </a:rPr>
              <a:t>; i++)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.print(array1[i] </a:t>
            </a:r>
            <a:r>
              <a:rPr dirty="0" sz="1050" spc="15">
                <a:latin typeface="Courier New"/>
                <a:cs typeface="Courier New"/>
              </a:rPr>
              <a:t>+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”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</a:t>
            </a:r>
            <a:r>
              <a:rPr dirty="0" sz="1050" spc="10">
                <a:latin typeface="Courier New"/>
                <a:cs typeface="Courier New"/>
              </a:rPr>
              <a:t>);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175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40"/>
              </a:lnSpc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.println(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“]”</a:t>
            </a:r>
            <a:r>
              <a:rPr dirty="0" sz="1050" spc="10">
                <a:latin typeface="Courier New"/>
                <a:cs typeface="Courier New"/>
              </a:rPr>
              <a:t>);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78561" y="8273824"/>
            <a:ext cx="4468495" cy="112331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 marR="1896745">
              <a:lnSpc>
                <a:spcPts val="1220"/>
              </a:lnSpc>
              <a:spcBef>
                <a:spcPts val="204"/>
              </a:spcBef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“array2: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[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</a:t>
            </a:r>
            <a:r>
              <a:rPr dirty="0" sz="1050" spc="10">
                <a:latin typeface="Courier New"/>
                <a:cs typeface="Courier New"/>
              </a:rPr>
              <a:t>);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0">
                <a:latin typeface="Courier New"/>
                <a:cs typeface="Courier New"/>
              </a:rPr>
              <a:t>count </a:t>
            </a:r>
            <a:r>
              <a:rPr dirty="0" sz="1050" spc="15">
                <a:latin typeface="Courier New"/>
                <a:cs typeface="Courier New"/>
              </a:rPr>
              <a:t>= 0;</a:t>
            </a:r>
            <a:endParaRPr sz="1050">
              <a:latin typeface="Courier New"/>
              <a:cs typeface="Courier New"/>
            </a:endParaRPr>
          </a:p>
          <a:p>
            <a:pPr marL="341630" marR="5080" indent="-329565">
              <a:lnSpc>
                <a:spcPts val="1220"/>
              </a:lnSpc>
              <a:spcBef>
                <a:spcPts val="5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while </a:t>
            </a:r>
            <a:r>
              <a:rPr dirty="0" sz="1050" spc="15">
                <a:latin typeface="Courier New"/>
                <a:cs typeface="Courier New"/>
              </a:rPr>
              <a:t>( </a:t>
            </a:r>
            <a:r>
              <a:rPr dirty="0" sz="1050" spc="10">
                <a:latin typeface="Courier New"/>
                <a:cs typeface="Courier New"/>
              </a:rPr>
              <a:t>count </a:t>
            </a:r>
            <a:r>
              <a:rPr dirty="0" sz="1050" spc="15">
                <a:latin typeface="Courier New"/>
                <a:cs typeface="Courier New"/>
              </a:rPr>
              <a:t>&lt; </a:t>
            </a:r>
            <a:r>
              <a:rPr dirty="0" sz="1050" spc="10">
                <a:latin typeface="Courier New"/>
                <a:cs typeface="Courier New"/>
              </a:rPr>
              <a:t>array1.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length </a:t>
            </a:r>
            <a:r>
              <a:rPr dirty="0" sz="1050" spc="15">
                <a:latin typeface="Courier New"/>
                <a:cs typeface="Courier New"/>
              </a:rPr>
              <a:t>&amp;&amp; </a:t>
            </a:r>
            <a:r>
              <a:rPr dirty="0" sz="1050" spc="10">
                <a:latin typeface="Courier New"/>
                <a:cs typeface="Courier New"/>
              </a:rPr>
              <a:t>array1[count] </a:t>
            </a:r>
            <a:r>
              <a:rPr dirty="0" sz="1050" spc="15">
                <a:latin typeface="Courier New"/>
                <a:cs typeface="Courier New"/>
              </a:rPr>
              <a:t>!= 1) {  </a:t>
            </a:r>
            <a:r>
              <a:rPr dirty="0" sz="1050" spc="10">
                <a:latin typeface="Courier New"/>
                <a:cs typeface="Courier New"/>
              </a:rPr>
              <a:t>array2[count]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(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float</a:t>
            </a:r>
            <a:r>
              <a:rPr dirty="0" sz="1050" spc="10">
                <a:latin typeface="Courier New"/>
                <a:cs typeface="Courier New"/>
              </a:rPr>
              <a:t>) array1[count];  System.out.print(array2[count++] </a:t>
            </a:r>
            <a:r>
              <a:rPr dirty="0" sz="1050" spc="15">
                <a:latin typeface="Courier New"/>
                <a:cs typeface="Courier New"/>
              </a:rPr>
              <a:t>+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”</a:t>
            </a:r>
            <a:r>
              <a:rPr dirty="0" sz="1050" spc="20">
                <a:solidFill>
                  <a:srgbClr val="993300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</a:t>
            </a:r>
            <a:r>
              <a:rPr dirty="0" sz="1050" spc="10">
                <a:latin typeface="Courier New"/>
                <a:cs typeface="Courier New"/>
              </a:rPr>
              <a:t>);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18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40"/>
              </a:lnSpc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.println(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“]”</a:t>
            </a:r>
            <a:r>
              <a:rPr dirty="0" sz="1050" spc="10">
                <a:latin typeface="Courier New"/>
                <a:cs typeface="Courier New"/>
              </a:rPr>
              <a:t>);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49482" y="9362230"/>
            <a:ext cx="107950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91318" y="6718957"/>
            <a:ext cx="436880" cy="298894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R="74295">
              <a:lnSpc>
                <a:spcPts val="1240"/>
              </a:lnSpc>
              <a:spcBef>
                <a:spcPts val="130"/>
              </a:spcBef>
            </a:pPr>
            <a:r>
              <a:rPr dirty="0" sz="1050" spc="15">
                <a:latin typeface="Courier New"/>
                <a:cs typeface="Courier New"/>
              </a:rPr>
              <a:t>4: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5: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6: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7: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8: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9: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10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11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12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13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14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15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16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17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18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19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20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21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40"/>
              </a:lnSpc>
            </a:pPr>
            <a:r>
              <a:rPr dirty="0" sz="1050" spc="10">
                <a:latin typeface="Courier New"/>
                <a:cs typeface="Courier New"/>
              </a:rPr>
              <a:t>22:</a:t>
            </a:r>
            <a:r>
              <a:rPr dirty="0" sz="1050" spc="-6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99844" y="448169"/>
            <a:ext cx="4369460" cy="11798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77140" y="2432916"/>
            <a:ext cx="91411" cy="914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77140" y="3210346"/>
            <a:ext cx="91411" cy="914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77140" y="3530463"/>
            <a:ext cx="91411" cy="914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77140" y="6969458"/>
            <a:ext cx="91411" cy="914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77140" y="7289586"/>
            <a:ext cx="91411" cy="914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499" y="1587898"/>
            <a:ext cx="6661784" cy="8430895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292860">
              <a:lnSpc>
                <a:spcPct val="100000"/>
              </a:lnSpc>
              <a:spcBef>
                <a:spcPts val="880"/>
              </a:spcBef>
            </a:pPr>
            <a:r>
              <a:rPr dirty="0" sz="1450" spc="-15" b="1">
                <a:solidFill>
                  <a:srgbClr val="666666"/>
                </a:solidFill>
                <a:latin typeface="Times New Roman"/>
                <a:cs typeface="Times New Roman"/>
              </a:rPr>
              <a:t>FIGURE </a:t>
            </a:r>
            <a:r>
              <a:rPr dirty="0" sz="1450" spc="-5" b="1">
                <a:solidFill>
                  <a:srgbClr val="666666"/>
                </a:solidFill>
                <a:latin typeface="Times New Roman"/>
                <a:cs typeface="Times New Roman"/>
              </a:rPr>
              <a:t>4.5 </a:t>
            </a:r>
            <a:r>
              <a:rPr dirty="0" sz="1450" spc="-10">
                <a:latin typeface="Times New Roman"/>
                <a:cs typeface="Times New Roman"/>
              </a:rPr>
              <a:t>Using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5">
                <a:latin typeface="Courier New"/>
                <a:cs typeface="Courier New"/>
              </a:rPr>
              <a:t>while</a:t>
            </a:r>
            <a:r>
              <a:rPr dirty="0" sz="1450" spc="-48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to examine an </a:t>
            </a:r>
            <a:r>
              <a:rPr dirty="0" sz="1450" spc="-25">
                <a:latin typeface="Times New Roman"/>
                <a:cs typeface="Times New Roman"/>
              </a:rPr>
              <a:t>array.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50" spc="-10">
                <a:latin typeface="Times New Roman"/>
                <a:cs typeface="Times New Roman"/>
              </a:rPr>
              <a:t>Here is </a:t>
            </a:r>
            <a:r>
              <a:rPr dirty="0" sz="1450" spc="-25">
                <a:latin typeface="Times New Roman"/>
                <a:cs typeface="Times New Roman"/>
              </a:rPr>
              <a:t>what’s </a:t>
            </a:r>
            <a:r>
              <a:rPr dirty="0" sz="1450" spc="-10">
                <a:latin typeface="Times New Roman"/>
                <a:cs typeface="Times New Roman"/>
              </a:rPr>
              <a:t>going on in the </a:t>
            </a:r>
            <a:r>
              <a:rPr dirty="0" sz="1450" spc="-15">
                <a:latin typeface="Courier New"/>
                <a:cs typeface="Courier New"/>
              </a:rPr>
              <a:t>main()</a:t>
            </a:r>
            <a:r>
              <a:rPr dirty="0" sz="1450" spc="-46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method:</a:t>
            </a:r>
            <a:endParaRPr sz="1450">
              <a:latin typeface="Times New Roman"/>
              <a:cs typeface="Times New Roman"/>
            </a:endParaRPr>
          </a:p>
          <a:p>
            <a:pPr marL="441959" marR="92710" indent="27305">
              <a:lnSpc>
                <a:spcPct val="103499"/>
              </a:lnSpc>
              <a:spcBef>
                <a:spcPts val="720"/>
              </a:spcBef>
            </a:pPr>
            <a:r>
              <a:rPr dirty="0" sz="1450" spc="-10">
                <a:latin typeface="Times New Roman"/>
                <a:cs typeface="Times New Roman"/>
              </a:rPr>
              <a:t>Lines 5 and 7 declare the arrays. </a:t>
            </a:r>
            <a:r>
              <a:rPr dirty="0" sz="1450" spc="-15">
                <a:latin typeface="Courier New"/>
                <a:cs typeface="Courier New"/>
              </a:rPr>
              <a:t>array1 </a:t>
            </a:r>
            <a:r>
              <a:rPr dirty="0" sz="1450" spc="-10">
                <a:latin typeface="Times New Roman"/>
                <a:cs typeface="Times New Roman"/>
              </a:rPr>
              <a:t>is an array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integers, which are  initialized to some suitable numbers. </a:t>
            </a:r>
            <a:r>
              <a:rPr dirty="0" sz="1450" spc="-15">
                <a:latin typeface="Courier New"/>
                <a:cs typeface="Courier New"/>
              </a:rPr>
              <a:t>array2</a:t>
            </a:r>
            <a:r>
              <a:rPr dirty="0" sz="1450" spc="-38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 an array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floating-point numbers  the same length as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array1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780"/>
              </a:spcBef>
            </a:pPr>
            <a:r>
              <a:rPr dirty="0" sz="1450" spc="-10">
                <a:latin typeface="Times New Roman"/>
                <a:cs typeface="Times New Roman"/>
              </a:rPr>
              <a:t>Lines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8–12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iterate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through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array1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using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print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its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values.</a:t>
            </a:r>
            <a:endParaRPr sz="1450">
              <a:latin typeface="Times New Roman"/>
              <a:cs typeface="Times New Roman"/>
            </a:endParaRPr>
          </a:p>
          <a:p>
            <a:pPr marL="441959" marR="18415" indent="27305">
              <a:lnSpc>
                <a:spcPct val="101400"/>
              </a:lnSpc>
              <a:spcBef>
                <a:spcPts val="760"/>
              </a:spcBef>
            </a:pPr>
            <a:r>
              <a:rPr dirty="0" sz="1450" spc="-10">
                <a:latin typeface="Times New Roman"/>
                <a:cs typeface="Times New Roman"/>
              </a:rPr>
              <a:t>Lines 14–20 assign the values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5">
                <a:latin typeface="Courier New"/>
                <a:cs typeface="Courier New"/>
              </a:rPr>
              <a:t>array2</a:t>
            </a:r>
            <a:r>
              <a:rPr dirty="0" sz="1450" spc="-35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(converting the numbers to floating-point  numbers along the array) and print them. </a:t>
            </a: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start with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5">
                <a:latin typeface="Courier New"/>
                <a:cs typeface="Courier New"/>
              </a:rPr>
              <a:t>count </a:t>
            </a:r>
            <a:r>
              <a:rPr dirty="0" sz="1450" spc="-10">
                <a:latin typeface="Times New Roman"/>
                <a:cs typeface="Times New Roman"/>
              </a:rPr>
              <a:t>variable, which  keeps track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array index elements. The test in the </a:t>
            </a:r>
            <a:r>
              <a:rPr dirty="0" sz="1450" spc="-15">
                <a:latin typeface="Courier New"/>
                <a:cs typeface="Courier New"/>
              </a:rPr>
              <a:t>while </a:t>
            </a:r>
            <a:r>
              <a:rPr dirty="0" sz="1450" spc="-10">
                <a:latin typeface="Times New Roman"/>
                <a:cs typeface="Times New Roman"/>
              </a:rPr>
              <a:t>loop keeps track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the two conditions for exiting the loop, where those two conditions are running </a:t>
            </a:r>
            <a:r>
              <a:rPr dirty="0" sz="1450" spc="-5">
                <a:latin typeface="Times New Roman"/>
                <a:cs typeface="Times New Roman"/>
              </a:rPr>
              <a:t>out  of </a:t>
            </a:r>
            <a:r>
              <a:rPr dirty="0" sz="1450" spc="-10">
                <a:latin typeface="Times New Roman"/>
                <a:cs typeface="Times New Roman"/>
              </a:rPr>
              <a:t>elements in </a:t>
            </a:r>
            <a:r>
              <a:rPr dirty="0" sz="1450" spc="-15">
                <a:latin typeface="Courier New"/>
                <a:cs typeface="Courier New"/>
              </a:rPr>
              <a:t>array1</a:t>
            </a:r>
            <a:r>
              <a:rPr dirty="0" sz="1450" spc="-495">
                <a:latin typeface="Courier New"/>
                <a:cs typeface="Courier New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encountering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1 in </a:t>
            </a:r>
            <a:r>
              <a:rPr dirty="0" sz="1450" spc="-10">
                <a:latin typeface="Courier New"/>
                <a:cs typeface="Courier New"/>
              </a:rPr>
              <a:t>array1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441959" marR="133985">
              <a:lnSpc>
                <a:spcPct val="103499"/>
              </a:lnSpc>
              <a:spcBef>
                <a:spcPts val="720"/>
              </a:spcBef>
            </a:pP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can use the logical conditional </a:t>
            </a:r>
            <a:r>
              <a:rPr dirty="0" sz="1450" spc="-10">
                <a:latin typeface="Courier New"/>
                <a:cs typeface="Courier New"/>
              </a:rPr>
              <a:t>&amp;&amp;</a:t>
            </a:r>
            <a:r>
              <a:rPr dirty="0" sz="1450" spc="-32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operator to keep track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test; remember  that </a:t>
            </a:r>
            <a:r>
              <a:rPr dirty="0" sz="1450" spc="-10">
                <a:latin typeface="Courier New"/>
                <a:cs typeface="Courier New"/>
              </a:rPr>
              <a:t>&amp;&amp; </a:t>
            </a:r>
            <a:r>
              <a:rPr dirty="0" sz="1450" spc="-10">
                <a:latin typeface="Times New Roman"/>
                <a:cs typeface="Times New Roman"/>
              </a:rPr>
              <a:t>makes sure that both conditions are </a:t>
            </a:r>
            <a:r>
              <a:rPr dirty="0" sz="1450" spc="-10">
                <a:latin typeface="Courier New"/>
                <a:cs typeface="Courier New"/>
              </a:rPr>
              <a:t>true </a:t>
            </a:r>
            <a:r>
              <a:rPr dirty="0" sz="1450" spc="-10">
                <a:latin typeface="Times New Roman"/>
                <a:cs typeface="Times New Roman"/>
              </a:rPr>
              <a:t>before the entire expression is  </a:t>
            </a:r>
            <a:r>
              <a:rPr dirty="0" sz="1450" spc="-10">
                <a:latin typeface="Courier New"/>
                <a:cs typeface="Courier New"/>
              </a:rPr>
              <a:t>true</a:t>
            </a:r>
            <a:r>
              <a:rPr dirty="0" sz="1450" spc="-10">
                <a:latin typeface="Times New Roman"/>
                <a:cs typeface="Times New Roman"/>
              </a:rPr>
              <a:t>. If either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is </a:t>
            </a:r>
            <a:r>
              <a:rPr dirty="0" sz="1450" spc="-10">
                <a:latin typeface="Courier New"/>
                <a:cs typeface="Courier New"/>
              </a:rPr>
              <a:t>false</a:t>
            </a:r>
            <a:r>
              <a:rPr dirty="0" sz="1450" spc="-10">
                <a:latin typeface="Times New Roman"/>
                <a:cs typeface="Times New Roman"/>
              </a:rPr>
              <a:t>, the expression returns </a:t>
            </a:r>
            <a:r>
              <a:rPr dirty="0" sz="1450" spc="-10">
                <a:latin typeface="Courier New"/>
                <a:cs typeface="Courier New"/>
              </a:rPr>
              <a:t>false</a:t>
            </a:r>
            <a:r>
              <a:rPr dirty="0" sz="1450" spc="-10">
                <a:latin typeface="Times New Roman"/>
                <a:cs typeface="Times New Roman"/>
              </a:rPr>
              <a:t>, and the loop</a:t>
            </a:r>
            <a:r>
              <a:rPr dirty="0" sz="1450" spc="8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exits.</a:t>
            </a:r>
            <a:endParaRPr sz="1450">
              <a:latin typeface="Times New Roman"/>
              <a:cs typeface="Times New Roman"/>
            </a:endParaRPr>
          </a:p>
          <a:p>
            <a:pPr marL="12700" marR="63500">
              <a:lnSpc>
                <a:spcPct val="103499"/>
              </a:lnSpc>
              <a:spcBef>
                <a:spcPts val="720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20">
                <a:latin typeface="Times New Roman"/>
                <a:cs typeface="Times New Roman"/>
              </a:rPr>
              <a:t>program’s </a:t>
            </a:r>
            <a:r>
              <a:rPr dirty="0" sz="1450" spc="-10">
                <a:latin typeface="Times New Roman"/>
                <a:cs typeface="Times New Roman"/>
              </a:rPr>
              <a:t>output shows that the first four elements in </a:t>
            </a:r>
            <a:r>
              <a:rPr dirty="0" sz="1450" spc="-15">
                <a:latin typeface="Courier New"/>
                <a:cs typeface="Courier New"/>
              </a:rPr>
              <a:t>array1 </a:t>
            </a:r>
            <a:r>
              <a:rPr dirty="0" sz="1450" spc="-10">
                <a:latin typeface="Times New Roman"/>
                <a:cs typeface="Times New Roman"/>
              </a:rPr>
              <a:t>were copied to  </a:t>
            </a:r>
            <a:r>
              <a:rPr dirty="0" sz="1450" spc="-10">
                <a:latin typeface="Courier New"/>
                <a:cs typeface="Courier New"/>
              </a:rPr>
              <a:t>array2</a:t>
            </a:r>
            <a:r>
              <a:rPr dirty="0" sz="1450" spc="-10">
                <a:latin typeface="Times New Roman"/>
                <a:cs typeface="Times New Roman"/>
              </a:rPr>
              <a:t>, </a:t>
            </a:r>
            <a:r>
              <a:rPr dirty="0" sz="1450" spc="-5">
                <a:latin typeface="Times New Roman"/>
                <a:cs typeface="Times New Roman"/>
              </a:rPr>
              <a:t>but a </a:t>
            </a:r>
            <a:r>
              <a:rPr dirty="0" sz="1450" spc="-10">
                <a:latin typeface="Times New Roman"/>
                <a:cs typeface="Times New Roman"/>
              </a:rPr>
              <a:t>1 in the middle stopped the loop from going any </a:t>
            </a:r>
            <a:r>
              <a:rPr dirty="0" sz="1450" spc="-20">
                <a:latin typeface="Times New Roman"/>
                <a:cs typeface="Times New Roman"/>
              </a:rPr>
              <a:t>further. </a:t>
            </a:r>
            <a:r>
              <a:rPr dirty="0" sz="1450" spc="-15">
                <a:latin typeface="Times New Roman"/>
                <a:cs typeface="Times New Roman"/>
              </a:rPr>
              <a:t>Without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5">
                <a:latin typeface="Times New Roman"/>
                <a:cs typeface="Times New Roman"/>
              </a:rPr>
              <a:t>1,  </a:t>
            </a:r>
            <a:r>
              <a:rPr dirty="0" sz="1450" spc="-15">
                <a:latin typeface="Courier New"/>
                <a:cs typeface="Courier New"/>
              </a:rPr>
              <a:t>array2 </a:t>
            </a:r>
            <a:r>
              <a:rPr dirty="0" sz="1450" spc="-10">
                <a:latin typeface="Times New Roman"/>
                <a:cs typeface="Times New Roman"/>
              </a:rPr>
              <a:t>should end up with all the same elements as </a:t>
            </a:r>
            <a:r>
              <a:rPr dirty="0" sz="1450" spc="-10">
                <a:latin typeface="Courier New"/>
                <a:cs typeface="Courier New"/>
              </a:rPr>
              <a:t>array1</a:t>
            </a:r>
            <a:r>
              <a:rPr dirty="0" sz="1450" spc="-10">
                <a:latin typeface="Times New Roman"/>
                <a:cs typeface="Times New Roman"/>
              </a:rPr>
              <a:t>. If the </a:t>
            </a:r>
            <a:r>
              <a:rPr dirty="0" sz="1450" spc="-15">
                <a:latin typeface="Courier New"/>
                <a:cs typeface="Courier New"/>
              </a:rPr>
              <a:t>while </a:t>
            </a:r>
            <a:r>
              <a:rPr dirty="0" sz="1450" spc="-20">
                <a:latin typeface="Times New Roman"/>
                <a:cs typeface="Times New Roman"/>
              </a:rPr>
              <a:t>loop’s </a:t>
            </a:r>
            <a:r>
              <a:rPr dirty="0" sz="1450" spc="-10">
                <a:latin typeface="Times New Roman"/>
                <a:cs typeface="Times New Roman"/>
              </a:rPr>
              <a:t>test  initially is </a:t>
            </a:r>
            <a:r>
              <a:rPr dirty="0" sz="1450" spc="-15">
                <a:latin typeface="Courier New"/>
                <a:cs typeface="Courier New"/>
              </a:rPr>
              <a:t>false </a:t>
            </a:r>
            <a:r>
              <a:rPr dirty="0" sz="1450" spc="-10">
                <a:latin typeface="Times New Roman"/>
                <a:cs typeface="Times New Roman"/>
              </a:rPr>
              <a:t>the first time it is tested (for example, if the first element in that first  array is 1), the body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while</a:t>
            </a:r>
            <a:r>
              <a:rPr dirty="0" sz="1450" spc="-31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will never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executed. If you need to execute the  loop at least once, you can do </a:t>
            </a:r>
            <a:r>
              <a:rPr dirty="0" sz="1450" spc="-5">
                <a:latin typeface="Times New Roman"/>
                <a:cs typeface="Times New Roman"/>
              </a:rPr>
              <a:t>one of </a:t>
            </a:r>
            <a:r>
              <a:rPr dirty="0" sz="1450" spc="-10">
                <a:latin typeface="Times New Roman"/>
                <a:cs typeface="Times New Roman"/>
              </a:rPr>
              <a:t>two</a:t>
            </a:r>
            <a:r>
              <a:rPr dirty="0" sz="1450" spc="3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things:</a:t>
            </a:r>
            <a:endParaRPr sz="1450">
              <a:latin typeface="Times New Roman"/>
              <a:cs typeface="Times New Roman"/>
            </a:endParaRPr>
          </a:p>
          <a:p>
            <a:pPr marL="469265" marR="1787525">
              <a:lnSpc>
                <a:spcPts val="2520"/>
              </a:lnSpc>
              <a:spcBef>
                <a:spcPts val="70"/>
              </a:spcBef>
            </a:pPr>
            <a:r>
              <a:rPr dirty="0" sz="1450" spc="-10">
                <a:latin typeface="Times New Roman"/>
                <a:cs typeface="Times New Roman"/>
              </a:rPr>
              <a:t>Duplicate the body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loop outside the </a:t>
            </a:r>
            <a:r>
              <a:rPr dirty="0" sz="1450" spc="-15">
                <a:latin typeface="Courier New"/>
                <a:cs typeface="Courier New"/>
              </a:rPr>
              <a:t>while </a:t>
            </a:r>
            <a:r>
              <a:rPr dirty="0" sz="1450" spc="-10">
                <a:latin typeface="Times New Roman"/>
                <a:cs typeface="Times New Roman"/>
              </a:rPr>
              <a:t>loop.  Use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Courier New"/>
                <a:cs typeface="Courier New"/>
              </a:rPr>
              <a:t>do</a:t>
            </a:r>
            <a:r>
              <a:rPr dirty="0" sz="1450" spc="-45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(which is described in the following section).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do</a:t>
            </a:r>
            <a:r>
              <a:rPr dirty="0" sz="1450" spc="-484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is considered the better solution.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15"/>
              </a:spcBef>
            </a:pPr>
            <a:r>
              <a:rPr dirty="0" sz="1650" b="1">
                <a:latin typeface="Times New Roman"/>
                <a:cs typeface="Times New Roman"/>
              </a:rPr>
              <a:t>Do-While</a:t>
            </a:r>
            <a:r>
              <a:rPr dirty="0" sz="1650" spc="-5" b="1">
                <a:latin typeface="Times New Roman"/>
                <a:cs typeface="Times New Roman"/>
              </a:rPr>
              <a:t> </a:t>
            </a:r>
            <a:r>
              <a:rPr dirty="0" sz="1650" b="1">
                <a:latin typeface="Times New Roman"/>
                <a:cs typeface="Times New Roman"/>
              </a:rPr>
              <a:t>Loops</a:t>
            </a:r>
            <a:endParaRPr sz="1650">
              <a:latin typeface="Times New Roman"/>
              <a:cs typeface="Times New Roman"/>
            </a:endParaRPr>
          </a:p>
          <a:p>
            <a:pPr marL="12700" marR="5080">
              <a:lnSpc>
                <a:spcPct val="103499"/>
              </a:lnSpc>
              <a:spcBef>
                <a:spcPts val="610"/>
              </a:spcBef>
            </a:pP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do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like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while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loop,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with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one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major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difference—the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place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where  the condition 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tested.</a:t>
            </a:r>
            <a:endParaRPr sz="1450">
              <a:latin typeface="Times New Roman"/>
              <a:cs typeface="Times New Roman"/>
            </a:endParaRPr>
          </a:p>
          <a:p>
            <a:pPr marL="12700" marR="275590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A</a:t>
            </a:r>
            <a:r>
              <a:rPr dirty="0" sz="1450" spc="-8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while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tests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condition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before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looping,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so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if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condition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false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first  time it is tested, the body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loop never</a:t>
            </a:r>
            <a:r>
              <a:rPr dirty="0" sz="1450" spc="4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executes.</a:t>
            </a:r>
            <a:endParaRPr sz="1450">
              <a:latin typeface="Times New Roman"/>
              <a:cs typeface="Times New Roman"/>
            </a:endParaRPr>
          </a:p>
          <a:p>
            <a:pPr algn="just" marL="12700" marR="250190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Courier New"/>
                <a:cs typeface="Courier New"/>
              </a:rPr>
              <a:t>do</a:t>
            </a:r>
            <a:r>
              <a:rPr dirty="0" sz="1450" spc="-39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executes the body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loop at least once before testing the condition. So if  the condition is </a:t>
            </a:r>
            <a:r>
              <a:rPr dirty="0" sz="1450" spc="-15">
                <a:latin typeface="Courier New"/>
                <a:cs typeface="Courier New"/>
              </a:rPr>
              <a:t>false </a:t>
            </a:r>
            <a:r>
              <a:rPr dirty="0" sz="1450" spc="-10">
                <a:latin typeface="Times New Roman"/>
                <a:cs typeface="Times New Roman"/>
              </a:rPr>
              <a:t>the first time it is tested, the body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loop already will have  executed once.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19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000241" y="10222075"/>
            <a:ext cx="658495" cy="13906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>
                <a:latin typeface="Arial"/>
                <a:cs typeface="Arial"/>
              </a:rPr>
              <a:t>Page 20 of</a:t>
            </a:r>
            <a:r>
              <a:rPr dirty="0" sz="800" spc="-9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23</a:t>
            </a:r>
            <a:endParaRPr sz="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44505" y="417184"/>
            <a:ext cx="6651625" cy="9784715"/>
          </a:xfrm>
          <a:prstGeom prst="rect">
            <a:avLst/>
          </a:prstGeom>
        </p:spPr>
        <p:txBody>
          <a:bodyPr wrap="square" lIns="0" tIns="3810" rIns="0" bIns="0" rtlCol="0" vert="horz">
            <a:spAutoFit/>
          </a:bodyPr>
          <a:lstStyle/>
          <a:p>
            <a:pPr marL="12700" marR="74295">
              <a:lnSpc>
                <a:spcPct val="103499"/>
              </a:lnSpc>
              <a:spcBef>
                <a:spcPts val="30"/>
              </a:spcBef>
            </a:pP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following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example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uses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do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keep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doubling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long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integer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until  it is </a:t>
            </a:r>
            <a:r>
              <a:rPr dirty="0" sz="1450" spc="-15">
                <a:latin typeface="Times New Roman"/>
                <a:cs typeface="Times New Roman"/>
              </a:rPr>
              <a:t>larger </a:t>
            </a:r>
            <a:r>
              <a:rPr dirty="0" sz="1450" spc="-10">
                <a:latin typeface="Times New Roman"/>
                <a:cs typeface="Times New Roman"/>
              </a:rPr>
              <a:t>than 3</a:t>
            </a:r>
            <a:r>
              <a:rPr dirty="0" sz="1450" spc="1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trillion: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00">
              <a:latin typeface="Times New Roman"/>
              <a:cs typeface="Times New Roman"/>
            </a:endParaRPr>
          </a:p>
          <a:p>
            <a:pPr marL="259079" marR="5478780">
              <a:lnSpc>
                <a:spcPts val="122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long </a:t>
            </a:r>
            <a:r>
              <a:rPr dirty="0" sz="1050" spc="15">
                <a:latin typeface="Courier New"/>
                <a:cs typeface="Courier New"/>
              </a:rPr>
              <a:t>i =</a:t>
            </a:r>
            <a:r>
              <a:rPr dirty="0" sz="1050" spc="-6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1;  </a:t>
            </a:r>
            <a:r>
              <a:rPr dirty="0" sz="1050" spc="15">
                <a:solidFill>
                  <a:srgbClr val="0000FF"/>
                </a:solidFill>
                <a:latin typeface="Courier New"/>
                <a:cs typeface="Courier New"/>
              </a:rPr>
              <a:t>do</a:t>
            </a:r>
            <a:r>
              <a:rPr dirty="0" sz="105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marL="588010" marR="3915410">
              <a:lnSpc>
                <a:spcPts val="1220"/>
              </a:lnSpc>
              <a:spcBef>
                <a:spcPts val="10"/>
              </a:spcBef>
            </a:pPr>
            <a:r>
              <a:rPr dirty="0" sz="1050" spc="15">
                <a:latin typeface="Courier New"/>
                <a:cs typeface="Courier New"/>
              </a:rPr>
              <a:t>i *= 2;  </a:t>
            </a: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.print(i </a:t>
            </a:r>
            <a:r>
              <a:rPr dirty="0" sz="1050" spc="15">
                <a:latin typeface="Courier New"/>
                <a:cs typeface="Courier New"/>
              </a:rPr>
              <a:t>+ ”</a:t>
            </a:r>
            <a:r>
              <a:rPr dirty="0" sz="1050" spc="-5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“);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195"/>
              </a:lnSpc>
            </a:pPr>
            <a:r>
              <a:rPr dirty="0" sz="1050" spc="15">
                <a:latin typeface="Courier New"/>
                <a:cs typeface="Courier New"/>
              </a:rPr>
              <a:t>}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while </a:t>
            </a:r>
            <a:r>
              <a:rPr dirty="0" sz="1050" spc="15">
                <a:latin typeface="Courier New"/>
                <a:cs typeface="Courier New"/>
              </a:rPr>
              <a:t>(i &lt; </a:t>
            </a:r>
            <a:r>
              <a:rPr dirty="0" sz="1050" spc="10">
                <a:latin typeface="Courier New"/>
                <a:cs typeface="Courier New"/>
              </a:rPr>
              <a:t>3_000_000_000_000L);</a:t>
            </a:r>
            <a:endParaRPr sz="1050">
              <a:latin typeface="Courier New"/>
              <a:cs typeface="Courier New"/>
            </a:endParaRPr>
          </a:p>
          <a:p>
            <a:pPr marL="12700" marR="5080">
              <a:lnSpc>
                <a:spcPct val="103499"/>
              </a:lnSpc>
              <a:spcBef>
                <a:spcPts val="655"/>
              </a:spcBef>
            </a:pPr>
            <a:r>
              <a:rPr dirty="0" sz="1450" spc="-10">
                <a:latin typeface="Times New Roman"/>
                <a:cs typeface="Times New Roman"/>
              </a:rPr>
              <a:t>The body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loop is executed once before the test condition, </a:t>
            </a:r>
            <a:r>
              <a:rPr dirty="0" sz="1450" spc="-10">
                <a:latin typeface="Courier New"/>
                <a:cs typeface="Courier New"/>
              </a:rPr>
              <a:t>i &lt;  </a:t>
            </a:r>
            <a:r>
              <a:rPr dirty="0" sz="1450" spc="-15">
                <a:latin typeface="Courier New"/>
                <a:cs typeface="Courier New"/>
              </a:rPr>
              <a:t>3_000_000_000_000L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Times New Roman"/>
                <a:cs typeface="Times New Roman"/>
              </a:rPr>
              <a:t>is evaluated. Then, if the test evaluates as </a:t>
            </a:r>
            <a:r>
              <a:rPr dirty="0" sz="1450" spc="-10">
                <a:latin typeface="Courier New"/>
                <a:cs typeface="Courier New"/>
              </a:rPr>
              <a:t>true</a:t>
            </a:r>
            <a:r>
              <a:rPr dirty="0" sz="1450" spc="-10">
                <a:latin typeface="Times New Roman"/>
                <a:cs typeface="Times New Roman"/>
              </a:rPr>
              <a:t>, the loop runs  again. If it is </a:t>
            </a:r>
            <a:r>
              <a:rPr dirty="0" sz="1450" spc="-10">
                <a:latin typeface="Courier New"/>
                <a:cs typeface="Courier New"/>
              </a:rPr>
              <a:t>false</a:t>
            </a:r>
            <a:r>
              <a:rPr dirty="0" sz="1450" spc="-10">
                <a:latin typeface="Times New Roman"/>
                <a:cs typeface="Times New Roman"/>
              </a:rPr>
              <a:t>, the loop exits. Keep in mind that the body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loop executes at  least once with </a:t>
            </a:r>
            <a:r>
              <a:rPr dirty="0" sz="1450" spc="-10">
                <a:latin typeface="Courier New"/>
                <a:cs typeface="Courier New"/>
              </a:rPr>
              <a:t>do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loops.</a:t>
            </a:r>
            <a:endParaRPr sz="1450">
              <a:latin typeface="Times New Roman"/>
              <a:cs typeface="Times New Roman"/>
            </a:endParaRPr>
          </a:p>
          <a:p>
            <a:pPr marL="12700" marR="172085">
              <a:lnSpc>
                <a:spcPct val="100699"/>
              </a:lnSpc>
              <a:spcBef>
                <a:spcPts val="765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10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Courier New"/>
                <a:cs typeface="Courier New"/>
              </a:rPr>
              <a:t>while</a:t>
            </a:r>
            <a:r>
              <a:rPr dirty="0" sz="1450" spc="-10">
                <a:latin typeface="Times New Roman"/>
                <a:cs typeface="Times New Roman"/>
              </a:rPr>
              <a:t>, and </a:t>
            </a:r>
            <a:r>
              <a:rPr dirty="0" sz="1450" spc="-10">
                <a:latin typeface="Courier New"/>
                <a:cs typeface="Courier New"/>
              </a:rPr>
              <a:t>do </a:t>
            </a:r>
            <a:r>
              <a:rPr dirty="0" sz="1450" spc="-10">
                <a:latin typeface="Times New Roman"/>
                <a:cs typeface="Times New Roman"/>
              </a:rPr>
              <a:t>loops all accomplish the same purpose in slightly </a:t>
            </a:r>
            <a:r>
              <a:rPr dirty="0" sz="1450" spc="-15">
                <a:latin typeface="Times New Roman"/>
                <a:cs typeface="Times New Roman"/>
              </a:rPr>
              <a:t>different  </a:t>
            </a:r>
            <a:r>
              <a:rPr dirty="0" sz="1450" spc="-10">
                <a:latin typeface="Times New Roman"/>
                <a:cs typeface="Times New Roman"/>
              </a:rPr>
              <a:t>ways. When writing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own code, you may have trouble deciding which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to use.  </a:t>
            </a:r>
            <a:r>
              <a:rPr dirty="0" sz="1450" spc="-20">
                <a:latin typeface="Times New Roman"/>
                <a:cs typeface="Times New Roman"/>
              </a:rPr>
              <a:t>There’s </a:t>
            </a:r>
            <a:r>
              <a:rPr dirty="0" sz="1450" spc="-10">
                <a:latin typeface="Times New Roman"/>
                <a:cs typeface="Times New Roman"/>
              </a:rPr>
              <a:t>often no wrong </a:t>
            </a:r>
            <a:r>
              <a:rPr dirty="0" sz="1450" spc="-20">
                <a:latin typeface="Times New Roman"/>
                <a:cs typeface="Times New Roman"/>
              </a:rPr>
              <a:t>answer. </a:t>
            </a:r>
            <a:r>
              <a:rPr dirty="0" sz="1450" spc="-10">
                <a:latin typeface="Times New Roman"/>
                <a:cs typeface="Times New Roman"/>
              </a:rPr>
              <a:t>Whether you use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10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Courier New"/>
                <a:cs typeface="Courier New"/>
              </a:rPr>
              <a:t>while</a:t>
            </a:r>
            <a:r>
              <a:rPr dirty="0" sz="1450" spc="-10">
                <a:latin typeface="Times New Roman"/>
                <a:cs typeface="Times New Roman"/>
              </a:rPr>
              <a:t>,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Courier New"/>
                <a:cs typeface="Courier New"/>
              </a:rPr>
              <a:t>do</a:t>
            </a:r>
            <a:r>
              <a:rPr dirty="0" sz="1450" spc="-39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is </a:t>
            </a:r>
            <a:r>
              <a:rPr dirty="0" sz="1450" spc="-15">
                <a:latin typeface="Times New Roman"/>
                <a:cs typeface="Times New Roman"/>
              </a:rPr>
              <a:t>largely </a:t>
            </a:r>
            <a:r>
              <a:rPr dirty="0" sz="1450" spc="-5">
                <a:latin typeface="Times New Roman"/>
                <a:cs typeface="Times New Roman"/>
              </a:rPr>
              <a:t>a  </a:t>
            </a:r>
            <a:r>
              <a:rPr dirty="0" sz="1450" spc="-10">
                <a:latin typeface="Times New Roman"/>
                <a:cs typeface="Times New Roman"/>
              </a:rPr>
              <a:t>matter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preference.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75"/>
              </a:spcBef>
            </a:pPr>
            <a:r>
              <a:rPr dirty="0" sz="1650" spc="-5" b="1">
                <a:latin typeface="Times New Roman"/>
                <a:cs typeface="Times New Roman"/>
              </a:rPr>
              <a:t>Breaking Out </a:t>
            </a:r>
            <a:r>
              <a:rPr dirty="0" sz="1650" b="1">
                <a:latin typeface="Times New Roman"/>
                <a:cs typeface="Times New Roman"/>
              </a:rPr>
              <a:t>of</a:t>
            </a:r>
            <a:r>
              <a:rPr dirty="0" sz="1650" spc="5" b="1">
                <a:latin typeface="Times New Roman"/>
                <a:cs typeface="Times New Roman"/>
              </a:rPr>
              <a:t> </a:t>
            </a:r>
            <a:r>
              <a:rPr dirty="0" sz="1650" b="1">
                <a:latin typeface="Times New Roman"/>
                <a:cs typeface="Times New Roman"/>
              </a:rPr>
              <a:t>Loops</a:t>
            </a:r>
            <a:endParaRPr sz="1650">
              <a:latin typeface="Times New Roman"/>
              <a:cs typeface="Times New Roman"/>
            </a:endParaRPr>
          </a:p>
          <a:p>
            <a:pPr marL="12700" marR="267335">
              <a:lnSpc>
                <a:spcPts val="1660"/>
              </a:lnSpc>
              <a:spcBef>
                <a:spcPts val="790"/>
              </a:spcBef>
            </a:pPr>
            <a:r>
              <a:rPr dirty="0" sz="1450" spc="-10">
                <a:latin typeface="Times New Roman"/>
                <a:cs typeface="Times New Roman"/>
              </a:rPr>
              <a:t>All loops end when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tested condition is met. There might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times when something  occurs during execution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loop, and you want to exit the loop </a:t>
            </a:r>
            <a:r>
              <a:rPr dirty="0" sz="1450" spc="-25">
                <a:latin typeface="Times New Roman"/>
                <a:cs typeface="Times New Roman"/>
              </a:rPr>
              <a:t>early. </a:t>
            </a:r>
            <a:r>
              <a:rPr dirty="0" sz="1450" spc="-10">
                <a:latin typeface="Times New Roman"/>
                <a:cs typeface="Times New Roman"/>
              </a:rPr>
              <a:t>In that case, you  can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break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continue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keywords.</a:t>
            </a:r>
            <a:endParaRPr sz="1450">
              <a:latin typeface="Times New Roman"/>
              <a:cs typeface="Times New Roman"/>
            </a:endParaRPr>
          </a:p>
          <a:p>
            <a:pPr marL="12700" marR="128270">
              <a:lnSpc>
                <a:spcPct val="100699"/>
              </a:lnSpc>
              <a:spcBef>
                <a:spcPts val="720"/>
              </a:spcBef>
            </a:pPr>
            <a:r>
              <a:rPr dirty="0" sz="1450" spc="-60">
                <a:latin typeface="Times New Roman"/>
                <a:cs typeface="Times New Roman"/>
              </a:rPr>
              <a:t>You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already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have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seen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break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part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switch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statement;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break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stops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execution 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switch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statement,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program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continues.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break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keyword,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when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used  with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loop, does the same thing—it immediately halts execution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current loop. If  you have nested loops within loops, execution picks up with the next outer</a:t>
            </a:r>
            <a:r>
              <a:rPr dirty="0" sz="1450" spc="114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ts val="1655"/>
              </a:lnSpc>
            </a:pPr>
            <a:r>
              <a:rPr dirty="0" sz="1450" spc="-10">
                <a:latin typeface="Times New Roman"/>
                <a:cs typeface="Times New Roman"/>
              </a:rPr>
              <a:t>Otherwise, the program continues executing the next statement after the</a:t>
            </a:r>
            <a:r>
              <a:rPr dirty="0" sz="1450" spc="6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loop.</a:t>
            </a:r>
            <a:endParaRPr sz="1450">
              <a:latin typeface="Times New Roman"/>
              <a:cs typeface="Times New Roman"/>
            </a:endParaRPr>
          </a:p>
          <a:p>
            <a:pPr marL="12700" marR="119380">
              <a:lnSpc>
                <a:spcPct val="98000"/>
              </a:lnSpc>
              <a:spcBef>
                <a:spcPts val="670"/>
              </a:spcBef>
            </a:pPr>
            <a:r>
              <a:rPr dirty="0" sz="1450" spc="-10">
                <a:latin typeface="Times New Roman"/>
                <a:cs typeface="Times New Roman"/>
              </a:rPr>
              <a:t>For example, recall the </a:t>
            </a:r>
            <a:r>
              <a:rPr dirty="0" sz="1450" spc="-15">
                <a:latin typeface="Courier New"/>
                <a:cs typeface="Courier New"/>
              </a:rPr>
              <a:t>while </a:t>
            </a:r>
            <a:r>
              <a:rPr dirty="0" sz="1450" spc="-10">
                <a:latin typeface="Times New Roman"/>
                <a:cs typeface="Times New Roman"/>
              </a:rPr>
              <a:t>loop from the ArrayCopier application in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Listing 4.4</a:t>
            </a:r>
            <a:r>
              <a:rPr dirty="0" sz="1450" spc="-10">
                <a:latin typeface="Times New Roman"/>
                <a:cs typeface="Times New Roman"/>
              </a:rPr>
              <a:t>. It  copied elements from an integer array into an array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floating-point numbers until either  the end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array </a:t>
            </a:r>
            <a:r>
              <a:rPr dirty="0" sz="1450" spc="-5">
                <a:latin typeface="Times New Roman"/>
                <a:cs typeface="Times New Roman"/>
              </a:rPr>
              <a:t>or a </a:t>
            </a:r>
            <a:r>
              <a:rPr dirty="0" sz="1450" spc="-10">
                <a:latin typeface="Times New Roman"/>
                <a:cs typeface="Times New Roman"/>
              </a:rPr>
              <a:t>1 was reached. </a:t>
            </a: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can test for the latter case inside the body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while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then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break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exit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00">
              <a:latin typeface="Times New Roman"/>
              <a:cs typeface="Times New Roman"/>
            </a:endParaRPr>
          </a:p>
          <a:p>
            <a:pPr marL="259079">
              <a:lnSpc>
                <a:spcPts val="124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0">
                <a:latin typeface="Courier New"/>
                <a:cs typeface="Courier New"/>
              </a:rPr>
              <a:t>count </a:t>
            </a:r>
            <a:r>
              <a:rPr dirty="0" sz="1050" spc="15">
                <a:latin typeface="Courier New"/>
                <a:cs typeface="Courier New"/>
              </a:rPr>
              <a:t>=</a:t>
            </a:r>
            <a:r>
              <a:rPr dirty="0" sz="1050" spc="2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0;</a:t>
            </a:r>
            <a:endParaRPr sz="1050">
              <a:latin typeface="Courier New"/>
              <a:cs typeface="Courier New"/>
            </a:endParaRPr>
          </a:p>
          <a:p>
            <a:pPr marL="588010" marR="3833495" indent="-329565">
              <a:lnSpc>
                <a:spcPts val="1220"/>
              </a:lnSpc>
              <a:spcBef>
                <a:spcPts val="55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while </a:t>
            </a:r>
            <a:r>
              <a:rPr dirty="0" sz="1050" spc="10">
                <a:latin typeface="Courier New"/>
                <a:cs typeface="Courier New"/>
              </a:rPr>
              <a:t>(count </a:t>
            </a:r>
            <a:r>
              <a:rPr dirty="0" sz="1050" spc="15">
                <a:latin typeface="Courier New"/>
                <a:cs typeface="Courier New"/>
              </a:rPr>
              <a:t>&lt; </a:t>
            </a:r>
            <a:r>
              <a:rPr dirty="0" sz="1050" spc="10">
                <a:latin typeface="Courier New"/>
                <a:cs typeface="Courier New"/>
              </a:rPr>
              <a:t>array1.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length</a:t>
            </a:r>
            <a:r>
              <a:rPr dirty="0" sz="1050" spc="10">
                <a:latin typeface="Courier New"/>
                <a:cs typeface="Courier New"/>
              </a:rPr>
              <a:t>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5">
                <a:solidFill>
                  <a:srgbClr val="0000FF"/>
                </a:solidFill>
                <a:latin typeface="Courier New"/>
                <a:cs typeface="Courier New"/>
              </a:rPr>
              <a:t>if </a:t>
            </a:r>
            <a:r>
              <a:rPr dirty="0" sz="1050" spc="10">
                <a:latin typeface="Courier New"/>
                <a:cs typeface="Courier New"/>
              </a:rPr>
              <a:t>(array1[count] </a:t>
            </a:r>
            <a:r>
              <a:rPr dirty="0" sz="1050" spc="15">
                <a:latin typeface="Courier New"/>
                <a:cs typeface="Courier New"/>
              </a:rPr>
              <a:t>== 1)</a:t>
            </a:r>
            <a:r>
              <a:rPr dirty="0" sz="1050" spc="-1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marL="917575">
              <a:lnSpc>
                <a:spcPts val="117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break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array2[count]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(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float</a:t>
            </a:r>
            <a:r>
              <a:rPr dirty="0" sz="1050" spc="10">
                <a:latin typeface="Courier New"/>
                <a:cs typeface="Courier New"/>
              </a:rPr>
              <a:t>)</a:t>
            </a:r>
            <a:r>
              <a:rPr dirty="0" sz="1050" spc="20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array2[count++];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algn="just" marL="12700" marR="311785">
              <a:lnSpc>
                <a:spcPct val="103499"/>
              </a:lnSpc>
              <a:spcBef>
                <a:spcPts val="655"/>
              </a:spcBef>
            </a:pP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continue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keyword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starts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over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at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next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iteration.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For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do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while  </a:t>
            </a:r>
            <a:r>
              <a:rPr dirty="0" sz="1450" spc="-10">
                <a:latin typeface="Times New Roman"/>
                <a:cs typeface="Times New Roman"/>
              </a:rPr>
              <a:t>loops, this means that the execution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block statement starts over again; with </a:t>
            </a:r>
            <a:r>
              <a:rPr dirty="0" sz="1450" spc="-10">
                <a:latin typeface="Courier New"/>
                <a:cs typeface="Courier New"/>
              </a:rPr>
              <a:t>for  </a:t>
            </a:r>
            <a:r>
              <a:rPr dirty="0" sz="1450" spc="-10">
                <a:latin typeface="Times New Roman"/>
                <a:cs typeface="Times New Roman"/>
              </a:rPr>
              <a:t>loops, the increment expression is evaluated, and then the block statement is</a:t>
            </a:r>
            <a:r>
              <a:rPr dirty="0" sz="1450" spc="15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executed.</a:t>
            </a:r>
            <a:endParaRPr sz="1450">
              <a:latin typeface="Times New Roman"/>
              <a:cs typeface="Times New Roman"/>
            </a:endParaRPr>
          </a:p>
          <a:p>
            <a:pPr marL="12700" marR="73660">
              <a:lnSpc>
                <a:spcPct val="99300"/>
              </a:lnSpc>
              <a:spcBef>
                <a:spcPts val="650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continue</a:t>
            </a:r>
            <a:r>
              <a:rPr dirty="0" sz="1450" spc="-39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keyword is useful when you want to make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special case </a:t>
            </a:r>
            <a:r>
              <a:rPr dirty="0" sz="1450" spc="-5">
                <a:latin typeface="Times New Roman"/>
                <a:cs typeface="Times New Roman"/>
              </a:rPr>
              <a:t>out of </a:t>
            </a:r>
            <a:r>
              <a:rPr dirty="0" sz="1450" spc="-10">
                <a:latin typeface="Times New Roman"/>
                <a:cs typeface="Times New Roman"/>
              </a:rPr>
              <a:t>elements  within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loop. </a:t>
            </a:r>
            <a:r>
              <a:rPr dirty="0" sz="1450" spc="-25">
                <a:latin typeface="Times New Roman"/>
                <a:cs typeface="Times New Roman"/>
              </a:rPr>
              <a:t>With </a:t>
            </a:r>
            <a:r>
              <a:rPr dirty="0" sz="1450" spc="-10">
                <a:latin typeface="Times New Roman"/>
                <a:cs typeface="Times New Roman"/>
              </a:rPr>
              <a:t>the previous example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copying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array to </a:t>
            </a:r>
            <a:r>
              <a:rPr dirty="0" sz="1450" spc="-15">
                <a:latin typeface="Times New Roman"/>
                <a:cs typeface="Times New Roman"/>
              </a:rPr>
              <a:t>another, </a:t>
            </a:r>
            <a:r>
              <a:rPr dirty="0" sz="1450" spc="-10">
                <a:latin typeface="Times New Roman"/>
                <a:cs typeface="Times New Roman"/>
              </a:rPr>
              <a:t>you could test  for whether the current element is equal to 1 and use </a:t>
            </a:r>
            <a:r>
              <a:rPr dirty="0" sz="1450" spc="-15">
                <a:latin typeface="Courier New"/>
                <a:cs typeface="Courier New"/>
              </a:rPr>
              <a:t>continue</a:t>
            </a:r>
            <a:r>
              <a:rPr dirty="0" sz="1450" spc="-33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 restart the loop after</a:t>
            </a:r>
            <a:endParaRPr sz="1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21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44496" y="417184"/>
            <a:ext cx="6656705" cy="969327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347980">
              <a:lnSpc>
                <a:spcPts val="1660"/>
              </a:lnSpc>
              <a:spcBef>
                <a:spcPts val="210"/>
              </a:spcBef>
            </a:pPr>
            <a:r>
              <a:rPr dirty="0" sz="1450" spc="-10">
                <a:latin typeface="Times New Roman"/>
                <a:cs typeface="Times New Roman"/>
              </a:rPr>
              <a:t>every 1 so that the resulting array never contains </a:t>
            </a:r>
            <a:r>
              <a:rPr dirty="0" sz="1450" spc="-5">
                <a:latin typeface="Times New Roman"/>
                <a:cs typeface="Times New Roman"/>
              </a:rPr>
              <a:t>0. </a:t>
            </a:r>
            <a:r>
              <a:rPr dirty="0" sz="1450" spc="-10">
                <a:latin typeface="Times New Roman"/>
                <a:cs typeface="Times New Roman"/>
              </a:rPr>
              <a:t>Note that because you’re skipping  elements in the first </a:t>
            </a:r>
            <a:r>
              <a:rPr dirty="0" sz="1450" spc="-25">
                <a:latin typeface="Times New Roman"/>
                <a:cs typeface="Times New Roman"/>
              </a:rPr>
              <a:t>array, </a:t>
            </a:r>
            <a:r>
              <a:rPr dirty="0" sz="1450" spc="-10">
                <a:latin typeface="Times New Roman"/>
                <a:cs typeface="Times New Roman"/>
              </a:rPr>
              <a:t>you now have to keep track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two </a:t>
            </a:r>
            <a:r>
              <a:rPr dirty="0" sz="1450" spc="-15">
                <a:latin typeface="Times New Roman"/>
                <a:cs typeface="Times New Roman"/>
              </a:rPr>
              <a:t>different </a:t>
            </a:r>
            <a:r>
              <a:rPr dirty="0" sz="1450" spc="-10">
                <a:latin typeface="Times New Roman"/>
                <a:cs typeface="Times New Roman"/>
              </a:rPr>
              <a:t>array</a:t>
            </a:r>
            <a:r>
              <a:rPr dirty="0" sz="1450" spc="18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counters: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50">
              <a:latin typeface="Times New Roman"/>
              <a:cs typeface="Times New Roman"/>
            </a:endParaRPr>
          </a:p>
          <a:p>
            <a:pPr marL="259079" marR="5154930">
              <a:lnSpc>
                <a:spcPts val="122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0">
                <a:latin typeface="Courier New"/>
                <a:cs typeface="Courier New"/>
              </a:rPr>
              <a:t>count </a:t>
            </a:r>
            <a:r>
              <a:rPr dirty="0" sz="1050" spc="15">
                <a:latin typeface="Courier New"/>
                <a:cs typeface="Courier New"/>
              </a:rPr>
              <a:t>= 0;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0">
                <a:latin typeface="Courier New"/>
                <a:cs typeface="Courier New"/>
              </a:rPr>
              <a:t>count2 </a:t>
            </a:r>
            <a:r>
              <a:rPr dirty="0" sz="1050" spc="15">
                <a:latin typeface="Courier New"/>
                <a:cs typeface="Courier New"/>
              </a:rPr>
              <a:t>=</a:t>
            </a:r>
            <a:r>
              <a:rPr dirty="0" sz="1050" spc="-3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0;</a:t>
            </a:r>
            <a:endParaRPr sz="1050">
              <a:latin typeface="Courier New"/>
              <a:cs typeface="Courier New"/>
            </a:endParaRPr>
          </a:p>
          <a:p>
            <a:pPr marL="588010" marR="3591560" indent="-329565">
              <a:lnSpc>
                <a:spcPts val="1220"/>
              </a:lnSpc>
              <a:spcBef>
                <a:spcPts val="10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while </a:t>
            </a:r>
            <a:r>
              <a:rPr dirty="0" sz="1050" spc="10">
                <a:latin typeface="Courier New"/>
                <a:cs typeface="Courier New"/>
              </a:rPr>
              <a:t>(count++ </a:t>
            </a:r>
            <a:r>
              <a:rPr dirty="0" sz="1050" spc="15">
                <a:latin typeface="Courier New"/>
                <a:cs typeface="Courier New"/>
              </a:rPr>
              <a:t>&lt;= </a:t>
            </a:r>
            <a:r>
              <a:rPr dirty="0" sz="1050" spc="10">
                <a:latin typeface="Courier New"/>
                <a:cs typeface="Courier New"/>
              </a:rPr>
              <a:t>array1.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length</a:t>
            </a:r>
            <a:r>
              <a:rPr dirty="0" sz="1050" spc="10">
                <a:latin typeface="Courier New"/>
                <a:cs typeface="Courier New"/>
              </a:rPr>
              <a:t>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5">
                <a:solidFill>
                  <a:srgbClr val="0000FF"/>
                </a:solidFill>
                <a:latin typeface="Courier New"/>
                <a:cs typeface="Courier New"/>
              </a:rPr>
              <a:t>if </a:t>
            </a:r>
            <a:r>
              <a:rPr dirty="0" sz="1050" spc="10">
                <a:latin typeface="Courier New"/>
                <a:cs typeface="Courier New"/>
              </a:rPr>
              <a:t>(array1[count] </a:t>
            </a:r>
            <a:r>
              <a:rPr dirty="0" sz="1050" spc="15">
                <a:latin typeface="Courier New"/>
                <a:cs typeface="Courier New"/>
              </a:rPr>
              <a:t>== 1)</a:t>
            </a:r>
            <a:r>
              <a:rPr dirty="0" sz="1050" spc="-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marL="835025">
              <a:lnSpc>
                <a:spcPts val="117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continue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array2[count2++]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(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float</a:t>
            </a:r>
            <a:r>
              <a:rPr dirty="0" sz="1050" spc="10">
                <a:latin typeface="Courier New"/>
                <a:cs typeface="Courier New"/>
              </a:rPr>
              <a:t>)</a:t>
            </a:r>
            <a:r>
              <a:rPr dirty="0" sz="1050" spc="20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array1[count];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50" spc="-5" b="1">
                <a:latin typeface="Times New Roman"/>
                <a:cs typeface="Times New Roman"/>
              </a:rPr>
              <a:t>Labeled </a:t>
            </a:r>
            <a:r>
              <a:rPr dirty="0" sz="1650" b="1">
                <a:latin typeface="Times New Roman"/>
                <a:cs typeface="Times New Roman"/>
              </a:rPr>
              <a:t>Loops</a:t>
            </a:r>
            <a:endParaRPr sz="1650">
              <a:latin typeface="Times New Roman"/>
              <a:cs typeface="Times New Roman"/>
            </a:endParaRPr>
          </a:p>
          <a:p>
            <a:pPr marL="12700" marR="33020">
              <a:lnSpc>
                <a:spcPct val="103499"/>
              </a:lnSpc>
              <a:spcBef>
                <a:spcPts val="605"/>
              </a:spcBef>
            </a:pPr>
            <a:r>
              <a:rPr dirty="0" sz="1450" spc="-10">
                <a:latin typeface="Times New Roman"/>
                <a:cs typeface="Times New Roman"/>
              </a:rPr>
              <a:t>Both </a:t>
            </a:r>
            <a:r>
              <a:rPr dirty="0" sz="1450" spc="-15">
                <a:latin typeface="Courier New"/>
                <a:cs typeface="Courier New"/>
              </a:rPr>
              <a:t>break </a:t>
            </a:r>
            <a:r>
              <a:rPr dirty="0" sz="1450" spc="-10">
                <a:latin typeface="Times New Roman"/>
                <a:cs typeface="Times New Roman"/>
              </a:rPr>
              <a:t>and </a:t>
            </a:r>
            <a:r>
              <a:rPr dirty="0" sz="1450" spc="-15">
                <a:latin typeface="Courier New"/>
                <a:cs typeface="Courier New"/>
              </a:rPr>
              <a:t>continue </a:t>
            </a:r>
            <a:r>
              <a:rPr dirty="0" sz="1450" spc="-10">
                <a:latin typeface="Times New Roman"/>
                <a:cs typeface="Times New Roman"/>
              </a:rPr>
              <a:t>can have an optional label that indicates where to resume  execution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program. </a:t>
            </a:r>
            <a:r>
              <a:rPr dirty="0" sz="1450" spc="-15">
                <a:latin typeface="Times New Roman"/>
                <a:cs typeface="Times New Roman"/>
              </a:rPr>
              <a:t>Without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label, </a:t>
            </a:r>
            <a:r>
              <a:rPr dirty="0" sz="1450" spc="-15">
                <a:latin typeface="Courier New"/>
                <a:cs typeface="Courier New"/>
              </a:rPr>
              <a:t>break </a:t>
            </a:r>
            <a:r>
              <a:rPr dirty="0" sz="1450" spc="-10">
                <a:latin typeface="Times New Roman"/>
                <a:cs typeface="Times New Roman"/>
              </a:rPr>
              <a:t>jumps outside the nearest loop to an  enclosing loop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to the next statement outside the loop. The </a:t>
            </a:r>
            <a:r>
              <a:rPr dirty="0" sz="1450" spc="-15">
                <a:latin typeface="Courier New"/>
                <a:cs typeface="Courier New"/>
              </a:rPr>
              <a:t>continue</a:t>
            </a:r>
            <a:r>
              <a:rPr dirty="0" sz="1450" spc="-33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keyword restarts  the loop it is enclosed within. Using </a:t>
            </a:r>
            <a:r>
              <a:rPr dirty="0" sz="1450" spc="-15">
                <a:latin typeface="Courier New"/>
                <a:cs typeface="Courier New"/>
              </a:rPr>
              <a:t>break </a:t>
            </a:r>
            <a:r>
              <a:rPr dirty="0" sz="1450" spc="-10">
                <a:latin typeface="Times New Roman"/>
                <a:cs typeface="Times New Roman"/>
              </a:rPr>
              <a:t>and </a:t>
            </a:r>
            <a:r>
              <a:rPr dirty="0" sz="1450" spc="-15">
                <a:latin typeface="Courier New"/>
                <a:cs typeface="Courier New"/>
              </a:rPr>
              <a:t>continue </a:t>
            </a:r>
            <a:r>
              <a:rPr dirty="0" sz="1450" spc="-10">
                <a:latin typeface="Times New Roman"/>
                <a:cs typeface="Times New Roman"/>
              </a:rPr>
              <a:t>with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label enables you to  use </a:t>
            </a:r>
            <a:r>
              <a:rPr dirty="0" sz="1450" spc="-15">
                <a:latin typeface="Courier New"/>
                <a:cs typeface="Courier New"/>
              </a:rPr>
              <a:t>break </a:t>
            </a:r>
            <a:r>
              <a:rPr dirty="0" sz="1450" spc="-10">
                <a:latin typeface="Times New Roman"/>
                <a:cs typeface="Times New Roman"/>
              </a:rPr>
              <a:t>to go to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point outside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nested loop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to use </a:t>
            </a:r>
            <a:r>
              <a:rPr dirty="0" sz="1450" spc="-15">
                <a:latin typeface="Courier New"/>
                <a:cs typeface="Courier New"/>
              </a:rPr>
              <a:t>continue </a:t>
            </a:r>
            <a:r>
              <a:rPr dirty="0" sz="1450" spc="-10">
                <a:latin typeface="Times New Roman"/>
                <a:cs typeface="Times New Roman"/>
              </a:rPr>
              <a:t>to go to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loop  outside the current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loop.</a:t>
            </a:r>
            <a:endParaRPr sz="1450">
              <a:latin typeface="Times New Roman"/>
              <a:cs typeface="Times New Roman"/>
            </a:endParaRPr>
          </a:p>
          <a:p>
            <a:pPr marL="12700" marR="36195">
              <a:lnSpc>
                <a:spcPct val="99300"/>
              </a:lnSpc>
              <a:spcBef>
                <a:spcPts val="650"/>
              </a:spcBef>
            </a:pPr>
            <a:r>
              <a:rPr dirty="0" sz="1450" spc="-60">
                <a:latin typeface="Times New Roman"/>
                <a:cs typeface="Times New Roman"/>
              </a:rPr>
              <a:t>To </a:t>
            </a:r>
            <a:r>
              <a:rPr dirty="0" sz="1450" spc="-10">
                <a:latin typeface="Times New Roman"/>
                <a:cs typeface="Times New Roman"/>
              </a:rPr>
              <a:t>use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labeled loop, add the label before the initial part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loop with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colon between  the label and the loop. Then, when you use </a:t>
            </a:r>
            <a:r>
              <a:rPr dirty="0" sz="1450" spc="-15">
                <a:latin typeface="Courier New"/>
                <a:cs typeface="Courier New"/>
              </a:rPr>
              <a:t>break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5">
                <a:latin typeface="Courier New"/>
                <a:cs typeface="Courier New"/>
              </a:rPr>
              <a:t>continue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Times New Roman"/>
                <a:cs typeface="Times New Roman"/>
              </a:rPr>
              <a:t>add the name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 label after the keyword itself, as in the</a:t>
            </a:r>
            <a:r>
              <a:rPr dirty="0" sz="1450" spc="3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following: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Times New Roman"/>
              <a:cs typeface="Times New Roman"/>
            </a:endParaRPr>
          </a:p>
          <a:p>
            <a:pPr marL="588010" marR="3509645" indent="-329565">
              <a:lnSpc>
                <a:spcPts val="1220"/>
              </a:lnSpc>
            </a:pPr>
            <a:r>
              <a:rPr dirty="0" sz="1050" spc="10">
                <a:latin typeface="Courier New"/>
                <a:cs typeface="Courier New"/>
              </a:rPr>
              <a:t>out: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for </a:t>
            </a:r>
            <a:r>
              <a:rPr dirty="0" sz="1050" spc="10">
                <a:latin typeface="Courier New"/>
                <a:cs typeface="Courier New"/>
              </a:rPr>
              <a:t>(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5">
                <a:latin typeface="Courier New"/>
                <a:cs typeface="Courier New"/>
              </a:rPr>
              <a:t>i = 0; i &lt; </a:t>
            </a:r>
            <a:r>
              <a:rPr dirty="0" sz="1050" spc="10">
                <a:latin typeface="Courier New"/>
                <a:cs typeface="Courier New"/>
              </a:rPr>
              <a:t>10; i++)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for </a:t>
            </a:r>
            <a:r>
              <a:rPr dirty="0" sz="1050" spc="10">
                <a:latin typeface="Courier New"/>
                <a:cs typeface="Courier New"/>
              </a:rPr>
              <a:t>(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5">
                <a:latin typeface="Courier New"/>
                <a:cs typeface="Courier New"/>
              </a:rPr>
              <a:t>j = 0; j &lt; </a:t>
            </a:r>
            <a:r>
              <a:rPr dirty="0" sz="1050" spc="10">
                <a:latin typeface="Courier New"/>
                <a:cs typeface="Courier New"/>
              </a:rPr>
              <a:t>50; j++)</a:t>
            </a:r>
            <a:r>
              <a:rPr dirty="0" sz="1050" spc="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marL="1246505" marR="4250055" indent="-329565">
              <a:lnSpc>
                <a:spcPts val="1220"/>
              </a:lnSpc>
              <a:spcBef>
                <a:spcPts val="10"/>
              </a:spcBef>
            </a:pPr>
            <a:r>
              <a:rPr dirty="0" sz="1050" spc="15">
                <a:solidFill>
                  <a:srgbClr val="0000FF"/>
                </a:solidFill>
                <a:latin typeface="Courier New"/>
                <a:cs typeface="Courier New"/>
              </a:rPr>
              <a:t>if </a:t>
            </a:r>
            <a:r>
              <a:rPr dirty="0" sz="1050" spc="15">
                <a:latin typeface="Courier New"/>
                <a:cs typeface="Courier New"/>
              </a:rPr>
              <a:t>(i * j &gt; </a:t>
            </a:r>
            <a:r>
              <a:rPr dirty="0" sz="1050" spc="10">
                <a:latin typeface="Courier New"/>
                <a:cs typeface="Courier New"/>
              </a:rPr>
              <a:t>400)</a:t>
            </a:r>
            <a:r>
              <a:rPr dirty="0" sz="1050" spc="-6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break</a:t>
            </a:r>
            <a:r>
              <a:rPr dirty="0" sz="105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out;</a:t>
            </a:r>
            <a:endParaRPr sz="1050">
              <a:latin typeface="Courier New"/>
              <a:cs typeface="Courier New"/>
            </a:endParaRPr>
          </a:p>
          <a:p>
            <a:pPr marL="917575">
              <a:lnSpc>
                <a:spcPts val="1175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12700" marR="90170">
              <a:lnSpc>
                <a:spcPct val="103499"/>
              </a:lnSpc>
              <a:spcBef>
                <a:spcPts val="655"/>
              </a:spcBef>
            </a:pPr>
            <a:r>
              <a:rPr dirty="0" sz="1450" spc="-10">
                <a:latin typeface="Times New Roman"/>
                <a:cs typeface="Times New Roman"/>
              </a:rPr>
              <a:t>In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this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code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snippet,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label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out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labels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outer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loop.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Then,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inside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both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loops,  when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particular condition is met,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5">
                <a:latin typeface="Courier New"/>
                <a:cs typeface="Courier New"/>
              </a:rPr>
              <a:t>break </a:t>
            </a:r>
            <a:r>
              <a:rPr dirty="0" sz="1450" spc="-10">
                <a:latin typeface="Times New Roman"/>
                <a:cs typeface="Times New Roman"/>
              </a:rPr>
              <a:t>causes the execution to break </a:t>
            </a:r>
            <a:r>
              <a:rPr dirty="0" sz="1450" spc="-5">
                <a:latin typeface="Times New Roman"/>
                <a:cs typeface="Times New Roman"/>
              </a:rPr>
              <a:t>out of </a:t>
            </a:r>
            <a:r>
              <a:rPr dirty="0" sz="1450" spc="-10">
                <a:latin typeface="Times New Roman"/>
                <a:cs typeface="Times New Roman"/>
              </a:rPr>
              <a:t>both  loops. </a:t>
            </a:r>
            <a:r>
              <a:rPr dirty="0" sz="1450" spc="-15">
                <a:latin typeface="Times New Roman"/>
                <a:cs typeface="Times New Roman"/>
              </a:rPr>
              <a:t>Without </a:t>
            </a:r>
            <a:r>
              <a:rPr dirty="0" sz="1450" spc="-10">
                <a:latin typeface="Times New Roman"/>
                <a:cs typeface="Times New Roman"/>
              </a:rPr>
              <a:t>the label </a:t>
            </a:r>
            <a:r>
              <a:rPr dirty="0" sz="1450" spc="-10">
                <a:latin typeface="Courier New"/>
                <a:cs typeface="Courier New"/>
              </a:rPr>
              <a:t>out</a:t>
            </a:r>
            <a:r>
              <a:rPr dirty="0" sz="1450" spc="-10">
                <a:latin typeface="Times New Roman"/>
                <a:cs typeface="Times New Roman"/>
              </a:rPr>
              <a:t>, the </a:t>
            </a:r>
            <a:r>
              <a:rPr dirty="0" sz="1450" spc="-15">
                <a:latin typeface="Courier New"/>
                <a:cs typeface="Courier New"/>
              </a:rPr>
              <a:t>break</a:t>
            </a:r>
            <a:r>
              <a:rPr dirty="0" sz="1450" spc="-35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 would exit the inner loop and resume  execution with the outer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loop.</a:t>
            </a:r>
            <a:endParaRPr sz="1450">
              <a:latin typeface="Times New Roman"/>
              <a:cs typeface="Times New Roman"/>
            </a:endParaRPr>
          </a:p>
          <a:p>
            <a:pPr marL="12700" marR="236220">
              <a:lnSpc>
                <a:spcPts val="1660"/>
              </a:lnSpc>
              <a:spcBef>
                <a:spcPts val="760"/>
              </a:spcBef>
            </a:pPr>
            <a:r>
              <a:rPr dirty="0" sz="1450" spc="-10">
                <a:latin typeface="Times New Roman"/>
                <a:cs typeface="Times New Roman"/>
              </a:rPr>
              <a:t>Labeled loops are used infrequently in Java. </a:t>
            </a:r>
            <a:r>
              <a:rPr dirty="0" sz="1450" spc="-20">
                <a:latin typeface="Times New Roman"/>
                <a:cs typeface="Times New Roman"/>
              </a:rPr>
              <a:t>There’s </a:t>
            </a:r>
            <a:r>
              <a:rPr dirty="0" sz="1450" spc="-10">
                <a:latin typeface="Times New Roman"/>
                <a:cs typeface="Times New Roman"/>
              </a:rPr>
              <a:t>usually another way to accomplish  the same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thing.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5"/>
              </a:spcBef>
            </a:pPr>
            <a:r>
              <a:rPr dirty="0" sz="1650" spc="-5" b="1">
                <a:latin typeface="Times New Roman"/>
                <a:cs typeface="Times New Roman"/>
              </a:rPr>
              <a:t>Summary</a:t>
            </a:r>
            <a:endParaRPr sz="1650">
              <a:latin typeface="Times New Roman"/>
              <a:cs typeface="Times New Roman"/>
            </a:endParaRPr>
          </a:p>
          <a:p>
            <a:pPr marL="12700" marR="203200">
              <a:lnSpc>
                <a:spcPts val="1639"/>
              </a:lnSpc>
              <a:spcBef>
                <a:spcPts val="819"/>
              </a:spcBef>
            </a:pPr>
            <a:r>
              <a:rPr dirty="0" sz="1450" spc="-10">
                <a:latin typeface="Times New Roman"/>
                <a:cs typeface="Times New Roman"/>
              </a:rPr>
              <a:t>Now that you have been introduced to </a:t>
            </a:r>
            <a:r>
              <a:rPr dirty="0" sz="1450" spc="-5">
                <a:latin typeface="Times New Roman"/>
                <a:cs typeface="Times New Roman"/>
              </a:rPr>
              <a:t>array </a:t>
            </a:r>
            <a:r>
              <a:rPr dirty="0" sz="1450" spc="10">
                <a:latin typeface="Times New Roman"/>
                <a:cs typeface="Times New Roman"/>
              </a:rPr>
              <a:t>,loops, </a:t>
            </a:r>
            <a:r>
              <a:rPr dirty="0" sz="1450" spc="-10">
                <a:latin typeface="Times New Roman"/>
                <a:cs typeface="Times New Roman"/>
              </a:rPr>
              <a:t>and logic, you can make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computer  decide whether to repeatedly display the contents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an</a:t>
            </a:r>
            <a:r>
              <a:rPr dirty="0" sz="1450" spc="35">
                <a:latin typeface="Times New Roman"/>
                <a:cs typeface="Times New Roman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array.</a:t>
            </a: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ct val="101400"/>
              </a:lnSpc>
              <a:spcBef>
                <a:spcPts val="580"/>
              </a:spcBef>
            </a:pPr>
            <a:r>
              <a:rPr dirty="0" sz="1450" spc="-35">
                <a:latin typeface="Times New Roman"/>
                <a:cs typeface="Times New Roman"/>
              </a:rPr>
              <a:t>You’ve </a:t>
            </a:r>
            <a:r>
              <a:rPr dirty="0" sz="1450" spc="-10">
                <a:latin typeface="Times New Roman"/>
                <a:cs typeface="Times New Roman"/>
              </a:rPr>
              <a:t>learned how to declare an array variable, assign an object to it, and access and  change elements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25">
                <a:latin typeface="Times New Roman"/>
                <a:cs typeface="Times New Roman"/>
              </a:rPr>
              <a:t>array. With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if </a:t>
            </a:r>
            <a:r>
              <a:rPr dirty="0" sz="1450" spc="-10">
                <a:latin typeface="Times New Roman"/>
                <a:cs typeface="Times New Roman"/>
              </a:rPr>
              <a:t>and </a:t>
            </a:r>
            <a:r>
              <a:rPr dirty="0" sz="1450" spc="-15">
                <a:latin typeface="Courier New"/>
                <a:cs typeface="Courier New"/>
              </a:rPr>
              <a:t>switch </a:t>
            </a:r>
            <a:r>
              <a:rPr dirty="0" sz="1450" spc="-10">
                <a:latin typeface="Times New Roman"/>
                <a:cs typeface="Times New Roman"/>
              </a:rPr>
              <a:t>conditional statements, you can  branch to </a:t>
            </a:r>
            <a:r>
              <a:rPr dirty="0" sz="1450" spc="-15">
                <a:latin typeface="Times New Roman"/>
                <a:cs typeface="Times New Roman"/>
              </a:rPr>
              <a:t>different </a:t>
            </a:r>
            <a:r>
              <a:rPr dirty="0" sz="1450" spc="-10">
                <a:latin typeface="Times New Roman"/>
                <a:cs typeface="Times New Roman"/>
              </a:rPr>
              <a:t>parts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program based on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Boolean test. </a:t>
            </a: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learned about the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10">
                <a:latin typeface="Times New Roman"/>
                <a:cs typeface="Times New Roman"/>
              </a:rPr>
              <a:t>,  </a:t>
            </a:r>
            <a:r>
              <a:rPr dirty="0" sz="1450" spc="-10">
                <a:latin typeface="Courier New"/>
                <a:cs typeface="Courier New"/>
              </a:rPr>
              <a:t>while</a:t>
            </a:r>
            <a:r>
              <a:rPr dirty="0" sz="1450" spc="-10">
                <a:latin typeface="Times New Roman"/>
                <a:cs typeface="Times New Roman"/>
              </a:rPr>
              <a:t>, and </a:t>
            </a:r>
            <a:r>
              <a:rPr dirty="0" sz="1450" spc="-10">
                <a:latin typeface="Courier New"/>
                <a:cs typeface="Courier New"/>
              </a:rPr>
              <a:t>do </a:t>
            </a:r>
            <a:r>
              <a:rPr dirty="0" sz="1450" spc="-10">
                <a:latin typeface="Times New Roman"/>
                <a:cs typeface="Times New Roman"/>
              </a:rPr>
              <a:t>loops, and you learned that each enables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portion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program to </a:t>
            </a:r>
            <a:r>
              <a:rPr dirty="0" sz="1450" spc="-5">
                <a:latin typeface="Times New Roman"/>
                <a:cs typeface="Times New Roman"/>
              </a:rPr>
              <a:t>be  </a:t>
            </a:r>
            <a:r>
              <a:rPr dirty="0" sz="1450" spc="-10">
                <a:latin typeface="Times New Roman"/>
                <a:cs typeface="Times New Roman"/>
              </a:rPr>
              <a:t>repeated until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given condition is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met.</a:t>
            </a:r>
            <a:endParaRPr sz="1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2018-11-14T18:28:34Z</dcterms:created>
  <dcterms:modified xsi:type="dcterms:W3CDTF">2018-11-14T18:28:34Z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2018-11-14T00:00:00Z</vt:filetime>
  </property>
</Properties>
</file>